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2" r:id="rId2"/>
    <p:sldId id="256" r:id="rId3"/>
    <p:sldId id="264" r:id="rId4"/>
    <p:sldId id="272" r:id="rId5"/>
    <p:sldId id="310" r:id="rId6"/>
    <p:sldId id="260" r:id="rId7"/>
    <p:sldId id="257" r:id="rId8"/>
    <p:sldId id="265" r:id="rId9"/>
    <p:sldId id="266" r:id="rId10"/>
    <p:sldId id="267" r:id="rId11"/>
    <p:sldId id="268" r:id="rId12"/>
    <p:sldId id="306" r:id="rId13"/>
    <p:sldId id="269" r:id="rId14"/>
    <p:sldId id="271" r:id="rId15"/>
    <p:sldId id="305" r:id="rId16"/>
    <p:sldId id="273" r:id="rId17"/>
    <p:sldId id="270" r:id="rId18"/>
    <p:sldId id="259" r:id="rId19"/>
    <p:sldId id="293" r:id="rId20"/>
    <p:sldId id="294" r:id="rId21"/>
    <p:sldId id="274" r:id="rId22"/>
    <p:sldId id="262" r:id="rId23"/>
    <p:sldId id="275" r:id="rId24"/>
    <p:sldId id="261" r:id="rId25"/>
    <p:sldId id="258" r:id="rId26"/>
    <p:sldId id="276" r:id="rId27"/>
    <p:sldId id="286" r:id="rId28"/>
    <p:sldId id="288" r:id="rId29"/>
    <p:sldId id="277" r:id="rId30"/>
    <p:sldId id="278" r:id="rId31"/>
    <p:sldId id="279" r:id="rId32"/>
    <p:sldId id="309" r:id="rId33"/>
    <p:sldId id="287" r:id="rId34"/>
    <p:sldId id="289" r:id="rId35"/>
    <p:sldId id="290" r:id="rId36"/>
    <p:sldId id="292" r:id="rId37"/>
    <p:sldId id="280" r:id="rId38"/>
    <p:sldId id="283" r:id="rId39"/>
    <p:sldId id="282" r:id="rId40"/>
    <p:sldId id="284" r:id="rId41"/>
    <p:sldId id="285" r:id="rId42"/>
    <p:sldId id="303" r:id="rId43"/>
    <p:sldId id="308" r:id="rId44"/>
    <p:sldId id="304" r:id="rId45"/>
    <p:sldId id="307" r:id="rId46"/>
    <p:sldId id="311" r:id="rId47"/>
    <p:sldId id="291" r:id="rId48"/>
    <p:sldId id="295" r:id="rId49"/>
    <p:sldId id="297" r:id="rId50"/>
    <p:sldId id="298" r:id="rId51"/>
    <p:sldId id="299" r:id="rId52"/>
    <p:sldId id="300" r:id="rId53"/>
    <p:sldId id="301" r:id="rId54"/>
    <p:sldId id="302" r:id="rId55"/>
    <p:sldId id="314" r:id="rId56"/>
    <p:sldId id="296" r:id="rId57"/>
    <p:sldId id="313"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84"/>
  </p:normalViewPr>
  <p:slideViewPr>
    <p:cSldViewPr snapToGrid="0" snapToObjects="1">
      <p:cViewPr varScale="1">
        <p:scale>
          <a:sx n="106" d="100"/>
          <a:sy n="106" d="100"/>
        </p:scale>
        <p:origin x="84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smtClean="0"/>
              <a:pPr/>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36636D-D922-432D-A958-524484B5923D}" type="datetimeFigureOut">
              <a:rPr lang="en-US" smtClean="0"/>
              <a:pPr/>
              <a:t>11/21/19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36636D-D922-432D-A958-524484B5923D}" type="datetimeFigureOut">
              <a:rPr lang="en-US" smtClean="0"/>
              <a:pPr/>
              <a:t>11/21/19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36636D-D922-432D-A958-524484B5923D}" type="datetimeFigureOut">
              <a:rPr lang="en-US" smtClean="0"/>
              <a:pPr/>
              <a:t>11/21/19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11/21/19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11/21/19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11/21/19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6636D-D922-432D-A958-524484B5923D}" type="datetimeFigureOut">
              <a:rPr lang="en-US" smtClean="0"/>
              <a:pPr/>
              <a:t>11/21/19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8FB93-0A08-4E7D-8E63-9EFA29F1E09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000" kern="1200">
          <a:solidFill>
            <a:schemeClr val="tx1"/>
          </a:solidFill>
          <a:latin typeface="Arial"/>
          <a:ea typeface="+mj-ea"/>
          <a:cs typeface="Arial"/>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Arial"/>
          <a:ea typeface="+mn-ea"/>
          <a:cs typeface="Arial"/>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Arial"/>
          <a:ea typeface="+mn-ea"/>
          <a:cs typeface="Arial"/>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Arial"/>
          <a:ea typeface="+mn-ea"/>
          <a:cs typeface="Arial"/>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Arial"/>
          <a:ea typeface="+mn-ea"/>
          <a:cs typeface="Arial"/>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859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Prototype Photos</a:t>
            </a:r>
          </a:p>
        </p:txBody>
      </p:sp>
      <p:pic>
        <p:nvPicPr>
          <p:cNvPr id="4" name="Content Placeholder 3"/>
          <p:cNvPicPr>
            <a:picLocks noGrp="1" noChangeAspect="1"/>
          </p:cNvPicPr>
          <p:nvPr>
            <p:ph idx="1"/>
          </p:nvPr>
        </p:nvPicPr>
        <p:blipFill>
          <a:blip r:embed="rId2"/>
          <a:srcRect t="5546" b="5546"/>
          <a:stretch>
            <a:fillRect/>
          </a:stretch>
        </p:blipFill>
        <p:spPr/>
      </p:pic>
    </p:spTree>
    <p:extLst>
      <p:ext uri="{BB962C8B-B14F-4D97-AF65-F5344CB8AC3E}">
        <p14:creationId xmlns:p14="http://schemas.microsoft.com/office/powerpoint/2010/main" val="1166709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Prototype Photos</a:t>
            </a:r>
          </a:p>
        </p:txBody>
      </p:sp>
      <p:pic>
        <p:nvPicPr>
          <p:cNvPr id="4" name="Content Placeholder 3"/>
          <p:cNvPicPr>
            <a:picLocks noGrp="1" noChangeAspect="1"/>
          </p:cNvPicPr>
          <p:nvPr>
            <p:ph idx="1"/>
          </p:nvPr>
        </p:nvPicPr>
        <p:blipFill>
          <a:blip r:embed="rId2"/>
          <a:srcRect t="8791" b="8791"/>
          <a:stretch>
            <a:fillRect/>
          </a:stretch>
        </p:blipFill>
        <p:spPr/>
      </p:pic>
    </p:spTree>
    <p:extLst>
      <p:ext uri="{BB962C8B-B14F-4D97-AF65-F5344CB8AC3E}">
        <p14:creationId xmlns:p14="http://schemas.microsoft.com/office/powerpoint/2010/main" val="3695737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Prototype Photos</a:t>
            </a:r>
          </a:p>
        </p:txBody>
      </p:sp>
      <p:pic>
        <p:nvPicPr>
          <p:cNvPr id="4" name="Content Placeholder 3" descr="IMG_0212.JPG"/>
          <p:cNvPicPr>
            <a:picLocks noGrp="1" noChangeAspect="1"/>
          </p:cNvPicPr>
          <p:nvPr>
            <p:ph idx="1"/>
          </p:nvPr>
        </p:nvPicPr>
        <p:blipFill>
          <a:blip r:embed="rId2">
            <a:extLst>
              <a:ext uri="{28A0092B-C50C-407E-A947-70E740481C1C}">
                <a14:useLocalDpi xmlns:a14="http://schemas.microsoft.com/office/drawing/2010/main" val="0"/>
              </a:ext>
            </a:extLst>
          </a:blip>
          <a:srcRect t="8766" b="8766"/>
          <a:stretch>
            <a:fillRect/>
          </a:stretch>
        </p:blipFill>
        <p:spPr/>
      </p:pic>
    </p:spTree>
    <p:extLst>
      <p:ext uri="{BB962C8B-B14F-4D97-AF65-F5344CB8AC3E}">
        <p14:creationId xmlns:p14="http://schemas.microsoft.com/office/powerpoint/2010/main" val="2724106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Prototype Photos</a:t>
            </a:r>
          </a:p>
        </p:txBody>
      </p:sp>
      <p:pic>
        <p:nvPicPr>
          <p:cNvPr id="4" name="Content Placeholder 3"/>
          <p:cNvPicPr>
            <a:picLocks noGrp="1" noChangeAspect="1"/>
          </p:cNvPicPr>
          <p:nvPr>
            <p:ph idx="1"/>
          </p:nvPr>
        </p:nvPicPr>
        <p:blipFill>
          <a:blip r:embed="rId2"/>
          <a:srcRect t="9927" b="9927"/>
          <a:stretch>
            <a:fillRect/>
          </a:stretch>
        </p:blipFill>
        <p:spPr/>
      </p:pic>
    </p:spTree>
    <p:extLst>
      <p:ext uri="{BB962C8B-B14F-4D97-AF65-F5344CB8AC3E}">
        <p14:creationId xmlns:p14="http://schemas.microsoft.com/office/powerpoint/2010/main" val="2885470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Prototype Photos</a:t>
            </a:r>
          </a:p>
        </p:txBody>
      </p:sp>
      <p:pic>
        <p:nvPicPr>
          <p:cNvPr id="4" name="Content Placeholder 3"/>
          <p:cNvPicPr>
            <a:picLocks noGrp="1" noChangeAspect="1"/>
          </p:cNvPicPr>
          <p:nvPr>
            <p:ph idx="1"/>
          </p:nvPr>
        </p:nvPicPr>
        <p:blipFill>
          <a:blip r:embed="rId2"/>
          <a:srcRect t="8865" b="8865"/>
          <a:stretch>
            <a:fillRect/>
          </a:stretch>
        </p:blipFill>
        <p:spPr/>
      </p:pic>
    </p:spTree>
    <p:extLst>
      <p:ext uri="{BB962C8B-B14F-4D97-AF65-F5344CB8AC3E}">
        <p14:creationId xmlns:p14="http://schemas.microsoft.com/office/powerpoint/2010/main" val="1445205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Prototype Photos</a:t>
            </a:r>
          </a:p>
        </p:txBody>
      </p:sp>
      <p:pic>
        <p:nvPicPr>
          <p:cNvPr id="4" name="Content Placeholder 3" descr="IMG_0210.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p:pic>
    </p:spTree>
    <p:extLst>
      <p:ext uri="{BB962C8B-B14F-4D97-AF65-F5344CB8AC3E}">
        <p14:creationId xmlns:p14="http://schemas.microsoft.com/office/powerpoint/2010/main" val="3528476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Backdrop Design &amp; Build</a:t>
            </a:r>
          </a:p>
        </p:txBody>
      </p:sp>
      <p:sp>
        <p:nvSpPr>
          <p:cNvPr id="3" name="Content Placeholder 2"/>
          <p:cNvSpPr>
            <a:spLocks noGrp="1"/>
          </p:cNvSpPr>
          <p:nvPr>
            <p:ph idx="1"/>
          </p:nvPr>
        </p:nvSpPr>
        <p:spPr/>
        <p:txBody>
          <a:bodyPr>
            <a:normAutofit fontScale="92500" lnSpcReduction="20000"/>
          </a:bodyPr>
          <a:lstStyle/>
          <a:p>
            <a:r>
              <a:rPr lang="en-US" dirty="0">
                <a:latin typeface="Arial"/>
                <a:cs typeface="Arial"/>
              </a:rPr>
              <a:t>Installed my backdrop very early in my layout build, literally, the very first thing</a:t>
            </a:r>
          </a:p>
          <a:p>
            <a:r>
              <a:rPr lang="en-US" dirty="0">
                <a:latin typeface="Arial"/>
                <a:cs typeface="Arial"/>
              </a:rPr>
              <a:t>Used mountain photo scenery from Backdrop Junction </a:t>
            </a:r>
            <a:r>
              <a:rPr lang="mr-IN" dirty="0">
                <a:latin typeface="Arial"/>
                <a:cs typeface="Arial"/>
              </a:rPr>
              <a:t>–</a:t>
            </a:r>
            <a:r>
              <a:rPr lang="en-US" dirty="0">
                <a:latin typeface="Arial"/>
                <a:cs typeface="Arial"/>
              </a:rPr>
              <a:t> Colorado Mountains</a:t>
            </a:r>
          </a:p>
          <a:p>
            <a:r>
              <a:rPr lang="en-US" dirty="0">
                <a:latin typeface="Arial"/>
                <a:cs typeface="Arial"/>
              </a:rPr>
              <a:t>Vinyl sticky-back product</a:t>
            </a:r>
          </a:p>
          <a:p>
            <a:r>
              <a:rPr lang="en-US" dirty="0">
                <a:latin typeface="Arial"/>
                <a:cs typeface="Arial"/>
              </a:rPr>
              <a:t>Installed onto ½” plywood screwed into wall studs </a:t>
            </a:r>
          </a:p>
        </p:txBody>
      </p:sp>
    </p:spTree>
    <p:extLst>
      <p:ext uri="{BB962C8B-B14F-4D97-AF65-F5344CB8AC3E}">
        <p14:creationId xmlns:p14="http://schemas.microsoft.com/office/powerpoint/2010/main" val="3247517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960"/>
            <a:ext cx="8229600" cy="1143000"/>
          </a:xfrm>
        </p:spPr>
        <p:txBody>
          <a:bodyPr>
            <a:normAutofit fontScale="90000"/>
          </a:bodyPr>
          <a:lstStyle/>
          <a:p>
            <a:r>
              <a:rPr lang="en-US" dirty="0"/>
              <a:t>Supporting Track Plan</a:t>
            </a:r>
            <a:br>
              <a:rPr lang="en-US" dirty="0"/>
            </a:br>
            <a:r>
              <a:rPr lang="en-US" sz="2700" dirty="0"/>
              <a:t>Used Railmodeller Software</a:t>
            </a:r>
          </a:p>
        </p:txBody>
      </p:sp>
      <p:pic>
        <p:nvPicPr>
          <p:cNvPr id="4" name="Content Placeholder 3"/>
          <p:cNvPicPr>
            <a:picLocks noGrp="1" noChangeAspect="1"/>
          </p:cNvPicPr>
          <p:nvPr>
            <p:ph idx="1"/>
          </p:nvPr>
        </p:nvPicPr>
        <p:blipFill>
          <a:blip r:embed="rId2"/>
          <a:srcRect l="-73275" r="-73275"/>
          <a:stretch>
            <a:fillRect/>
          </a:stretch>
        </p:blipFill>
        <p:spPr>
          <a:xfrm>
            <a:off x="457200" y="1809750"/>
            <a:ext cx="8229600" cy="4525963"/>
          </a:xfrm>
        </p:spPr>
      </p:pic>
    </p:spTree>
    <p:extLst>
      <p:ext uri="{BB962C8B-B14F-4D97-AF65-F5344CB8AC3E}">
        <p14:creationId xmlns:p14="http://schemas.microsoft.com/office/powerpoint/2010/main" val="4236525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160" y="457200"/>
            <a:ext cx="8229600" cy="1508760"/>
          </a:xfrm>
        </p:spPr>
        <p:txBody>
          <a:bodyPr>
            <a:normAutofit fontScale="90000"/>
          </a:bodyPr>
          <a:lstStyle/>
          <a:p>
            <a:r>
              <a:rPr lang="en-US" dirty="0"/>
              <a:t>Determine the Physical location of your tracks</a:t>
            </a:r>
          </a:p>
        </p:txBody>
      </p:sp>
      <p:sp>
        <p:nvSpPr>
          <p:cNvPr id="3" name="Content Placeholder 2"/>
          <p:cNvSpPr>
            <a:spLocks noGrp="1"/>
          </p:cNvSpPr>
          <p:nvPr>
            <p:ph idx="1"/>
          </p:nvPr>
        </p:nvSpPr>
        <p:spPr>
          <a:xfrm>
            <a:off x="457200" y="1965960"/>
            <a:ext cx="8229600" cy="4525963"/>
          </a:xfrm>
        </p:spPr>
        <p:txBody>
          <a:bodyPr>
            <a:normAutofit fontScale="85000" lnSpcReduction="10000"/>
          </a:bodyPr>
          <a:lstStyle/>
          <a:p>
            <a:r>
              <a:rPr lang="en-US" sz="2800" dirty="0">
                <a:latin typeface="Arial"/>
                <a:cs typeface="Arial"/>
              </a:rPr>
              <a:t>Establishes your base level x and y axis</a:t>
            </a:r>
          </a:p>
          <a:p>
            <a:r>
              <a:rPr lang="en-US" sz="2800" dirty="0">
                <a:latin typeface="Arial"/>
                <a:cs typeface="Arial"/>
              </a:rPr>
              <a:t>Works best if you are using a 2D drawing application for your computerized track plan.  I used Rail Modeller on my Mac Desktop computer.</a:t>
            </a:r>
          </a:p>
          <a:p>
            <a:r>
              <a:rPr lang="en-US" sz="2800" dirty="0">
                <a:latin typeface="Arial"/>
                <a:cs typeface="Arial"/>
              </a:rPr>
              <a:t>Track separations and minimum radius turns determine maximum mountain height </a:t>
            </a:r>
          </a:p>
          <a:p>
            <a:r>
              <a:rPr lang="en-US" sz="2800" dirty="0">
                <a:latin typeface="Arial"/>
                <a:cs typeface="Arial"/>
              </a:rPr>
              <a:t>Build the track base using either cookie cutter method or riser foam. I used the cookie cutter method</a:t>
            </a:r>
          </a:p>
        </p:txBody>
      </p:sp>
    </p:spTree>
    <p:extLst>
      <p:ext uri="{BB962C8B-B14F-4D97-AF65-F5344CB8AC3E}">
        <p14:creationId xmlns:p14="http://schemas.microsoft.com/office/powerpoint/2010/main" val="2276114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Cookie Cutter Risers</a:t>
            </a:r>
          </a:p>
        </p:txBody>
      </p:sp>
      <p:pic>
        <p:nvPicPr>
          <p:cNvPr id="6" name="Content Placeholder 5"/>
          <p:cNvPicPr>
            <a:picLocks noGrp="1" noChangeAspect="1"/>
          </p:cNvPicPr>
          <p:nvPr>
            <p:ph idx="1"/>
          </p:nvPr>
        </p:nvPicPr>
        <p:blipFill>
          <a:blip r:embed="rId2"/>
          <a:srcRect l="7946" r="7946"/>
          <a:stretch>
            <a:fillRect/>
          </a:stretch>
        </p:blipFill>
        <p:spPr/>
      </p:pic>
    </p:spTree>
    <p:extLst>
      <p:ext uri="{BB962C8B-B14F-4D97-AF65-F5344CB8AC3E}">
        <p14:creationId xmlns:p14="http://schemas.microsoft.com/office/powerpoint/2010/main" val="2592597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5363"/>
            <a:ext cx="7772400" cy="1476392"/>
          </a:xfrm>
        </p:spPr>
        <p:txBody>
          <a:bodyPr>
            <a:normAutofit fontScale="90000"/>
          </a:bodyPr>
          <a:lstStyle/>
          <a:p>
            <a:r>
              <a:rPr lang="en-US" dirty="0"/>
              <a:t>Building </a:t>
            </a:r>
            <a:r>
              <a:rPr lang="en-US" dirty="0">
                <a:latin typeface="Arial"/>
                <a:cs typeface="Arial"/>
              </a:rPr>
              <a:t>Serious</a:t>
            </a:r>
            <a:r>
              <a:rPr lang="en-US" dirty="0"/>
              <a:t> Mountain Scenery</a:t>
            </a:r>
          </a:p>
        </p:txBody>
      </p:sp>
      <p:sp>
        <p:nvSpPr>
          <p:cNvPr id="3" name="Subtitle 2"/>
          <p:cNvSpPr>
            <a:spLocks noGrp="1"/>
          </p:cNvSpPr>
          <p:nvPr>
            <p:ph type="subTitle" idx="1"/>
          </p:nvPr>
        </p:nvSpPr>
        <p:spPr/>
        <p:txBody>
          <a:bodyPr>
            <a:normAutofit fontScale="92500" lnSpcReduction="20000"/>
          </a:bodyPr>
          <a:lstStyle/>
          <a:p>
            <a:r>
              <a:rPr lang="en-US" dirty="0">
                <a:latin typeface="Arial"/>
                <a:cs typeface="Arial"/>
              </a:rPr>
              <a:t>Bruce DeMaeyer</a:t>
            </a:r>
          </a:p>
          <a:p>
            <a:r>
              <a:rPr lang="en-US" dirty="0">
                <a:latin typeface="Arial"/>
                <a:cs typeface="Arial"/>
              </a:rPr>
              <a:t>MCR Division 10 </a:t>
            </a:r>
          </a:p>
          <a:p>
            <a:r>
              <a:rPr lang="en-US" dirty="0">
                <a:latin typeface="Arial"/>
                <a:cs typeface="Arial"/>
              </a:rPr>
              <a:t>September 3, 2017</a:t>
            </a:r>
          </a:p>
        </p:txBody>
      </p:sp>
    </p:spTree>
    <p:extLst>
      <p:ext uri="{BB962C8B-B14F-4D97-AF65-F5344CB8AC3E}">
        <p14:creationId xmlns:p14="http://schemas.microsoft.com/office/powerpoint/2010/main" val="2208547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I do this</a:t>
            </a:r>
          </a:p>
        </p:txBody>
      </p:sp>
      <p:pic>
        <p:nvPicPr>
          <p:cNvPr id="5" name="Content Placeholder 4"/>
          <p:cNvPicPr>
            <a:picLocks noGrp="1" noChangeAspect="1"/>
          </p:cNvPicPr>
          <p:nvPr>
            <p:ph idx="1"/>
          </p:nvPr>
        </p:nvPicPr>
        <p:blipFill>
          <a:blip r:embed="rId2"/>
          <a:srcRect t="29743" b="29743"/>
          <a:stretch>
            <a:fillRect/>
          </a:stretch>
        </p:blipFill>
        <p:spPr/>
      </p:pic>
    </p:spTree>
    <p:extLst>
      <p:ext uri="{BB962C8B-B14F-4D97-AF65-F5344CB8AC3E}">
        <p14:creationId xmlns:p14="http://schemas.microsoft.com/office/powerpoint/2010/main" val="2822690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Peaks</a:t>
            </a:r>
          </a:p>
        </p:txBody>
      </p:sp>
      <p:sp>
        <p:nvSpPr>
          <p:cNvPr id="3" name="Content Placeholder 2"/>
          <p:cNvSpPr>
            <a:spLocks noGrp="1"/>
          </p:cNvSpPr>
          <p:nvPr>
            <p:ph idx="1"/>
          </p:nvPr>
        </p:nvSpPr>
        <p:spPr/>
        <p:txBody>
          <a:bodyPr>
            <a:normAutofit fontScale="92500" lnSpcReduction="20000"/>
          </a:bodyPr>
          <a:lstStyle/>
          <a:p>
            <a:r>
              <a:rPr lang="en-US" dirty="0">
                <a:latin typeface="Arial"/>
                <a:cs typeface="Arial"/>
              </a:rPr>
              <a:t>One major double sided peak, rising almost 27 inches with a second double sided peak, rising almost 24 inches on the same mountain, with a large cirque forming the avalanche area.</a:t>
            </a:r>
          </a:p>
          <a:p>
            <a:r>
              <a:rPr lang="en-US" dirty="0">
                <a:latin typeface="Arial"/>
                <a:cs typeface="Arial"/>
              </a:rPr>
              <a:t>Lower rear buttes, 21 and 17 inches merging into the backdrop </a:t>
            </a:r>
          </a:p>
        </p:txBody>
      </p:sp>
    </p:spTree>
    <p:extLst>
      <p:ext uri="{BB962C8B-B14F-4D97-AF65-F5344CB8AC3E}">
        <p14:creationId xmlns:p14="http://schemas.microsoft.com/office/powerpoint/2010/main" val="3189401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Geological Sequence</a:t>
            </a:r>
          </a:p>
        </p:txBody>
      </p:sp>
      <p:sp>
        <p:nvSpPr>
          <p:cNvPr id="3" name="Content Placeholder 2"/>
          <p:cNvSpPr>
            <a:spLocks noGrp="1"/>
          </p:cNvSpPr>
          <p:nvPr>
            <p:ph idx="1"/>
          </p:nvPr>
        </p:nvSpPr>
        <p:spPr/>
        <p:txBody>
          <a:bodyPr/>
          <a:lstStyle/>
          <a:p>
            <a:r>
              <a:rPr lang="en-US" dirty="0">
                <a:latin typeface="Arial"/>
                <a:cs typeface="Arial"/>
              </a:rPr>
              <a:t>Mountains</a:t>
            </a:r>
          </a:p>
          <a:p>
            <a:r>
              <a:rPr lang="en-US" dirty="0">
                <a:latin typeface="Arial"/>
                <a:cs typeface="Arial"/>
              </a:rPr>
              <a:t>Streams</a:t>
            </a:r>
          </a:p>
          <a:p>
            <a:r>
              <a:rPr lang="en-US" dirty="0">
                <a:latin typeface="Arial"/>
                <a:cs typeface="Arial"/>
              </a:rPr>
              <a:t>Trails</a:t>
            </a:r>
          </a:p>
          <a:p>
            <a:r>
              <a:rPr lang="en-US" dirty="0">
                <a:latin typeface="Arial"/>
                <a:cs typeface="Arial"/>
              </a:rPr>
              <a:t>Rails and Roads</a:t>
            </a:r>
          </a:p>
        </p:txBody>
      </p:sp>
    </p:spTree>
    <p:extLst>
      <p:ext uri="{BB962C8B-B14F-4D97-AF65-F5344CB8AC3E}">
        <p14:creationId xmlns:p14="http://schemas.microsoft.com/office/powerpoint/2010/main" val="3737790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Topographic Mapping</a:t>
            </a:r>
          </a:p>
        </p:txBody>
      </p:sp>
      <p:sp>
        <p:nvSpPr>
          <p:cNvPr id="3" name="Content Placeholder 2"/>
          <p:cNvSpPr>
            <a:spLocks noGrp="1"/>
          </p:cNvSpPr>
          <p:nvPr>
            <p:ph idx="1"/>
          </p:nvPr>
        </p:nvSpPr>
        <p:spPr/>
        <p:txBody>
          <a:bodyPr>
            <a:normAutofit fontScale="92500" lnSpcReduction="20000"/>
          </a:bodyPr>
          <a:lstStyle/>
          <a:p>
            <a:r>
              <a:rPr lang="en-US" dirty="0">
                <a:latin typeface="Arial"/>
                <a:cs typeface="Arial"/>
              </a:rPr>
              <a:t>Large Scale Detail</a:t>
            </a:r>
          </a:p>
          <a:p>
            <a:r>
              <a:rPr lang="en-US" dirty="0">
                <a:latin typeface="Arial"/>
                <a:cs typeface="Arial"/>
              </a:rPr>
              <a:t>Quantitative representation of relief using contour lines (a line connecting places of equal elevation)</a:t>
            </a:r>
          </a:p>
          <a:p>
            <a:r>
              <a:rPr lang="en-US" dirty="0">
                <a:latin typeface="Arial"/>
                <a:cs typeface="Arial"/>
              </a:rPr>
              <a:t>Depicts ground relief (landforms), drainage (lakes and rivers), transportation routes (rails, roads and trails, other man-made features.</a:t>
            </a:r>
          </a:p>
        </p:txBody>
      </p:sp>
    </p:spTree>
    <p:extLst>
      <p:ext uri="{BB962C8B-B14F-4D97-AF65-F5344CB8AC3E}">
        <p14:creationId xmlns:p14="http://schemas.microsoft.com/office/powerpoint/2010/main" val="1907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Contour Map</a:t>
            </a:r>
          </a:p>
        </p:txBody>
      </p:sp>
      <p:sp>
        <p:nvSpPr>
          <p:cNvPr id="3" name="Content Placeholder 2"/>
          <p:cNvSpPr>
            <a:spLocks noGrp="1"/>
          </p:cNvSpPr>
          <p:nvPr>
            <p:ph idx="1"/>
          </p:nvPr>
        </p:nvSpPr>
        <p:spPr/>
        <p:txBody>
          <a:bodyPr>
            <a:normAutofit fontScale="92500" lnSpcReduction="20000"/>
          </a:bodyPr>
          <a:lstStyle/>
          <a:p>
            <a:r>
              <a:rPr lang="en-US" dirty="0">
                <a:latin typeface="Arial"/>
                <a:cs typeface="Arial"/>
              </a:rPr>
              <a:t>Allows the designer to determine the X, Y, and Z location of every point in the scenery window</a:t>
            </a:r>
          </a:p>
          <a:p>
            <a:r>
              <a:rPr lang="en-US" dirty="0"/>
              <a:t>Contour lines are curves that connect contiguous points of the same altitude</a:t>
            </a:r>
            <a:endParaRPr lang="en-US" dirty="0">
              <a:latin typeface="Arial"/>
              <a:cs typeface="Arial"/>
            </a:endParaRPr>
          </a:p>
          <a:p>
            <a:r>
              <a:rPr lang="en-US" dirty="0">
                <a:latin typeface="Arial"/>
                <a:cs typeface="Arial"/>
              </a:rPr>
              <a:t>Use 2” gradient points for N scale and 4” gradient points for HO Scale</a:t>
            </a:r>
          </a:p>
        </p:txBody>
      </p:sp>
    </p:spTree>
    <p:extLst>
      <p:ext uri="{BB962C8B-B14F-4D97-AF65-F5344CB8AC3E}">
        <p14:creationId xmlns:p14="http://schemas.microsoft.com/office/powerpoint/2010/main" val="2032776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your Contour Map</a:t>
            </a:r>
          </a:p>
        </p:txBody>
      </p:sp>
      <p:sp>
        <p:nvSpPr>
          <p:cNvPr id="3" name="Content Placeholder 2"/>
          <p:cNvSpPr>
            <a:spLocks noGrp="1"/>
          </p:cNvSpPr>
          <p:nvPr>
            <p:ph idx="1"/>
          </p:nvPr>
        </p:nvSpPr>
        <p:spPr/>
        <p:txBody>
          <a:bodyPr/>
          <a:lstStyle/>
          <a:p>
            <a:r>
              <a:rPr lang="en-US" dirty="0">
                <a:latin typeface="Arial"/>
                <a:cs typeface="Arial"/>
              </a:rPr>
              <a:t>Creates the X and Y Axis with the Z axis shown as  gradients on the drawing</a:t>
            </a:r>
          </a:p>
          <a:p>
            <a:r>
              <a:rPr lang="en-US" dirty="0">
                <a:latin typeface="Arial"/>
                <a:cs typeface="Arial"/>
              </a:rPr>
              <a:t>I used 2” as my gradient separation, so in N scale, that represents about 25 feet </a:t>
            </a:r>
          </a:p>
          <a:p>
            <a:endParaRPr lang="en-US" dirty="0">
              <a:latin typeface="Arial"/>
              <a:cs typeface="Arial"/>
            </a:endParaRPr>
          </a:p>
        </p:txBody>
      </p:sp>
    </p:spTree>
    <p:extLst>
      <p:ext uri="{BB962C8B-B14F-4D97-AF65-F5344CB8AC3E}">
        <p14:creationId xmlns:p14="http://schemas.microsoft.com/office/powerpoint/2010/main" val="2087297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Actual Contour Map</a:t>
            </a:r>
          </a:p>
        </p:txBody>
      </p:sp>
      <p:pic>
        <p:nvPicPr>
          <p:cNvPr id="4" name="Content Placeholder 3"/>
          <p:cNvPicPr>
            <a:picLocks noGrp="1" noChangeAspect="1"/>
          </p:cNvPicPr>
          <p:nvPr>
            <p:ph idx="1"/>
          </p:nvPr>
        </p:nvPicPr>
        <p:blipFill>
          <a:blip r:embed="rId2"/>
          <a:srcRect l="-52294" r="-52294"/>
          <a:stretch>
            <a:fillRect/>
          </a:stretch>
        </p:blipFill>
        <p:spPr/>
      </p:pic>
    </p:spTree>
    <p:extLst>
      <p:ext uri="{BB962C8B-B14F-4D97-AF65-F5344CB8AC3E}">
        <p14:creationId xmlns:p14="http://schemas.microsoft.com/office/powerpoint/2010/main" val="3712764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Mountain Materials</a:t>
            </a:r>
          </a:p>
        </p:txBody>
      </p:sp>
      <p:sp>
        <p:nvSpPr>
          <p:cNvPr id="3" name="Content Placeholder 2"/>
          <p:cNvSpPr>
            <a:spLocks noGrp="1"/>
          </p:cNvSpPr>
          <p:nvPr>
            <p:ph idx="1"/>
          </p:nvPr>
        </p:nvSpPr>
        <p:spPr>
          <a:xfrm>
            <a:off x="457200" y="1600200"/>
            <a:ext cx="8321040" cy="4525963"/>
          </a:xfrm>
        </p:spPr>
        <p:txBody>
          <a:bodyPr>
            <a:normAutofit fontScale="92500" lnSpcReduction="10000"/>
          </a:bodyPr>
          <a:lstStyle/>
          <a:p>
            <a:r>
              <a:rPr lang="en-US" dirty="0">
                <a:latin typeface="Arial"/>
                <a:cs typeface="Arial"/>
              </a:rPr>
              <a:t>High Density Polyurethane Foam </a:t>
            </a:r>
            <a:r>
              <a:rPr lang="mr-IN" dirty="0">
                <a:latin typeface="Arial"/>
                <a:cs typeface="Arial"/>
              </a:rPr>
              <a:t>–</a:t>
            </a:r>
            <a:r>
              <a:rPr lang="en-US" dirty="0">
                <a:latin typeface="Arial"/>
                <a:cs typeface="Arial"/>
              </a:rPr>
              <a:t> 1” and 2”</a:t>
            </a:r>
          </a:p>
          <a:p>
            <a:r>
              <a:rPr lang="en-US" dirty="0">
                <a:latin typeface="Arial"/>
                <a:cs typeface="Arial"/>
              </a:rPr>
              <a:t>Plaster Rock Casting</a:t>
            </a:r>
          </a:p>
          <a:p>
            <a:r>
              <a:rPr lang="en-US" dirty="0">
                <a:latin typeface="Arial"/>
                <a:cs typeface="Arial"/>
              </a:rPr>
              <a:t>Rubber Rocks</a:t>
            </a:r>
          </a:p>
          <a:p>
            <a:r>
              <a:rPr lang="en-US" dirty="0">
                <a:latin typeface="Arial"/>
                <a:cs typeface="Arial"/>
              </a:rPr>
              <a:t>Sculptamold</a:t>
            </a:r>
          </a:p>
          <a:p>
            <a:r>
              <a:rPr lang="en-US" dirty="0">
                <a:latin typeface="Arial"/>
                <a:cs typeface="Arial"/>
              </a:rPr>
              <a:t>EnviroTex Lite (River Effects)</a:t>
            </a:r>
          </a:p>
          <a:p>
            <a:r>
              <a:rPr lang="en-US" dirty="0">
                <a:latin typeface="Arial"/>
                <a:cs typeface="Arial"/>
              </a:rPr>
              <a:t>Silicone Caulking (Waterfalls)</a:t>
            </a:r>
          </a:p>
        </p:txBody>
      </p:sp>
    </p:spTree>
    <p:extLst>
      <p:ext uri="{BB962C8B-B14F-4D97-AF65-F5344CB8AC3E}">
        <p14:creationId xmlns:p14="http://schemas.microsoft.com/office/powerpoint/2010/main" val="856718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 Unit</a:t>
            </a:r>
          </a:p>
        </p:txBody>
      </p:sp>
      <p:pic>
        <p:nvPicPr>
          <p:cNvPr id="6" name="Content Placeholder 5"/>
          <p:cNvPicPr>
            <a:picLocks noGrp="1" noChangeAspect="1"/>
          </p:cNvPicPr>
          <p:nvPr>
            <p:ph idx="1"/>
          </p:nvPr>
        </p:nvPicPr>
        <p:blipFill>
          <a:blip r:embed="rId2"/>
          <a:srcRect t="-27761" b="-27761"/>
          <a:stretch>
            <a:fillRect/>
          </a:stretch>
        </p:blipFill>
        <p:spPr/>
      </p:pic>
    </p:spTree>
    <p:extLst>
      <p:ext uri="{BB962C8B-B14F-4D97-AF65-F5344CB8AC3E}">
        <p14:creationId xmlns:p14="http://schemas.microsoft.com/office/powerpoint/2010/main" val="138395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Photo of Base Walls</a:t>
            </a:r>
          </a:p>
        </p:txBody>
      </p:sp>
      <p:pic>
        <p:nvPicPr>
          <p:cNvPr id="4" name="Content Placeholder 3"/>
          <p:cNvPicPr>
            <a:picLocks noGrp="1" noChangeAspect="1"/>
          </p:cNvPicPr>
          <p:nvPr>
            <p:ph idx="1"/>
          </p:nvPr>
        </p:nvPicPr>
        <p:blipFill>
          <a:blip r:embed="rId2"/>
          <a:srcRect l="-18331" r="-18331"/>
          <a:stretch>
            <a:fillRect/>
          </a:stretch>
        </p:blipFill>
        <p:spPr/>
      </p:pic>
    </p:spTree>
    <p:extLst>
      <p:ext uri="{BB962C8B-B14F-4D97-AF65-F5344CB8AC3E}">
        <p14:creationId xmlns:p14="http://schemas.microsoft.com/office/powerpoint/2010/main" val="408157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Layout Parameters</a:t>
            </a:r>
          </a:p>
        </p:txBody>
      </p:sp>
      <p:sp>
        <p:nvSpPr>
          <p:cNvPr id="3" name="Content Placeholder 2"/>
          <p:cNvSpPr>
            <a:spLocks noGrp="1"/>
          </p:cNvSpPr>
          <p:nvPr>
            <p:ph idx="1"/>
          </p:nvPr>
        </p:nvSpPr>
        <p:spPr/>
        <p:txBody>
          <a:bodyPr>
            <a:normAutofit lnSpcReduction="10000"/>
          </a:bodyPr>
          <a:lstStyle/>
          <a:p>
            <a:r>
              <a:rPr lang="en-US" dirty="0">
                <a:latin typeface="Arial"/>
                <a:cs typeface="Arial"/>
              </a:rPr>
              <a:t>How much Space for Layout in Train Room</a:t>
            </a:r>
          </a:p>
          <a:p>
            <a:r>
              <a:rPr lang="en-US" dirty="0">
                <a:latin typeface="Arial"/>
                <a:cs typeface="Arial"/>
              </a:rPr>
              <a:t>Choose your Layout’s Geographical Location</a:t>
            </a:r>
          </a:p>
          <a:p>
            <a:r>
              <a:rPr lang="en-US" dirty="0">
                <a:latin typeface="Arial"/>
                <a:cs typeface="Arial"/>
              </a:rPr>
              <a:t>Determine Key Attributes of Layout</a:t>
            </a:r>
          </a:p>
          <a:p>
            <a:r>
              <a:rPr lang="en-US" dirty="0">
                <a:latin typeface="Arial"/>
                <a:cs typeface="Arial"/>
              </a:rPr>
              <a:t>Identify Space locations of Attributes</a:t>
            </a:r>
          </a:p>
        </p:txBody>
      </p:sp>
    </p:spTree>
    <p:extLst>
      <p:ext uri="{BB962C8B-B14F-4D97-AF65-F5344CB8AC3E}">
        <p14:creationId xmlns:p14="http://schemas.microsoft.com/office/powerpoint/2010/main" val="1725429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Major Bridge over River in Base</a:t>
            </a:r>
          </a:p>
        </p:txBody>
      </p:sp>
      <p:pic>
        <p:nvPicPr>
          <p:cNvPr id="4" name="Content Placeholder 3"/>
          <p:cNvPicPr>
            <a:picLocks noGrp="1" noChangeAspect="1"/>
          </p:cNvPicPr>
          <p:nvPr>
            <p:ph idx="1"/>
          </p:nvPr>
        </p:nvPicPr>
        <p:blipFill>
          <a:blip r:embed="rId2"/>
          <a:srcRect l="-18083" r="-18083"/>
          <a:stretch>
            <a:fillRect/>
          </a:stretch>
        </p:blipFill>
        <p:spPr/>
      </p:pic>
    </p:spTree>
    <p:extLst>
      <p:ext uri="{BB962C8B-B14F-4D97-AF65-F5344CB8AC3E}">
        <p14:creationId xmlns:p14="http://schemas.microsoft.com/office/powerpoint/2010/main" val="2276740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View of Mountain Base</a:t>
            </a:r>
          </a:p>
        </p:txBody>
      </p:sp>
      <p:pic>
        <p:nvPicPr>
          <p:cNvPr id="4" name="Content Placeholder 3"/>
          <p:cNvPicPr>
            <a:picLocks noGrp="1" noChangeAspect="1"/>
          </p:cNvPicPr>
          <p:nvPr>
            <p:ph idx="1"/>
          </p:nvPr>
        </p:nvPicPr>
        <p:blipFill>
          <a:blip r:embed="rId2"/>
          <a:srcRect l="-17570" r="-17570"/>
          <a:stretch>
            <a:fillRect/>
          </a:stretch>
        </p:blipFill>
        <p:spPr/>
      </p:pic>
    </p:spTree>
    <p:extLst>
      <p:ext uri="{BB962C8B-B14F-4D97-AF65-F5344CB8AC3E}">
        <p14:creationId xmlns:p14="http://schemas.microsoft.com/office/powerpoint/2010/main" val="4003332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Cross Section Example</a:t>
            </a:r>
            <a:br>
              <a:rPr lang="en-US" dirty="0"/>
            </a:br>
            <a:r>
              <a:rPr lang="en-US" sz="2000" dirty="0"/>
              <a:t>Elk Butte and Hunting Camp</a:t>
            </a:r>
          </a:p>
        </p:txBody>
      </p:sp>
      <p:pic>
        <p:nvPicPr>
          <p:cNvPr id="6" name="Content Placeholder 5"/>
          <p:cNvPicPr>
            <a:picLocks noGrp="1" noChangeAspect="1"/>
          </p:cNvPicPr>
          <p:nvPr>
            <p:ph idx="1"/>
          </p:nvPr>
        </p:nvPicPr>
        <p:blipFill>
          <a:blip r:embed="rId2"/>
          <a:srcRect l="-16817" r="-16817"/>
          <a:stretch>
            <a:fillRect/>
          </a:stretch>
        </p:blipFill>
        <p:spPr/>
      </p:pic>
    </p:spTree>
    <p:extLst>
      <p:ext uri="{BB962C8B-B14F-4D97-AF65-F5344CB8AC3E}">
        <p14:creationId xmlns:p14="http://schemas.microsoft.com/office/powerpoint/2010/main" val="3370980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the Mountain Tops </a:t>
            </a:r>
          </a:p>
        </p:txBody>
      </p:sp>
      <p:sp>
        <p:nvSpPr>
          <p:cNvPr id="3" name="Content Placeholder 2"/>
          <p:cNvSpPr>
            <a:spLocks noGrp="1"/>
          </p:cNvSpPr>
          <p:nvPr>
            <p:ph idx="1"/>
          </p:nvPr>
        </p:nvSpPr>
        <p:spPr>
          <a:xfrm>
            <a:off x="457200" y="1600200"/>
            <a:ext cx="8432800" cy="4525963"/>
          </a:xfrm>
        </p:spPr>
        <p:txBody>
          <a:bodyPr>
            <a:normAutofit fontScale="85000" lnSpcReduction="10000"/>
          </a:bodyPr>
          <a:lstStyle/>
          <a:p>
            <a:r>
              <a:rPr lang="en-US" dirty="0">
                <a:latin typeface="Arial"/>
                <a:cs typeface="Arial"/>
              </a:rPr>
              <a:t>Mountain tops consist of four separate units</a:t>
            </a:r>
          </a:p>
          <a:p>
            <a:pPr lvl="1"/>
            <a:r>
              <a:rPr lang="en-US" dirty="0">
                <a:latin typeface="Arial"/>
                <a:cs typeface="Arial"/>
              </a:rPr>
              <a:t>Units are placed on the top of the base which is permanently attached to the bench work.</a:t>
            </a:r>
          </a:p>
          <a:p>
            <a:pPr lvl="1"/>
            <a:r>
              <a:rPr lang="en-US" dirty="0">
                <a:latin typeface="Arial"/>
                <a:cs typeface="Arial"/>
              </a:rPr>
              <a:t>Three “portable sections” fitted on top of the base that can be removed from the layout to do landscaping work </a:t>
            </a:r>
          </a:p>
          <a:p>
            <a:pPr lvl="1"/>
            <a:r>
              <a:rPr lang="en-US" dirty="0">
                <a:latin typeface="Arial"/>
                <a:cs typeface="Arial"/>
              </a:rPr>
              <a:t>River “section” is lightly glued to the base and forms a guide for the mountain tops to be finally positioned on the base </a:t>
            </a:r>
          </a:p>
        </p:txBody>
      </p:sp>
    </p:spTree>
    <p:extLst>
      <p:ext uri="{BB962C8B-B14F-4D97-AF65-F5344CB8AC3E}">
        <p14:creationId xmlns:p14="http://schemas.microsoft.com/office/powerpoint/2010/main" val="699101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120"/>
            <a:ext cx="8229600" cy="2275840"/>
          </a:xfrm>
        </p:spPr>
        <p:txBody>
          <a:bodyPr>
            <a:normAutofit fontScale="90000"/>
          </a:bodyPr>
          <a:lstStyle/>
          <a:p>
            <a:r>
              <a:rPr lang="en-US" dirty="0">
                <a:latin typeface="Arial"/>
                <a:cs typeface="Arial"/>
              </a:rPr>
              <a:t>Four Modular Units</a:t>
            </a:r>
            <a:br>
              <a:rPr lang="en-US" dirty="0">
                <a:latin typeface="Arial"/>
                <a:cs typeface="Arial"/>
              </a:rPr>
            </a:br>
            <a:r>
              <a:rPr lang="en-US" sz="2700" dirty="0">
                <a:latin typeface="Arial"/>
                <a:cs typeface="Arial"/>
              </a:rPr>
              <a:t>Fred's Peak</a:t>
            </a:r>
            <a:br>
              <a:rPr lang="en-US" sz="2700" dirty="0">
                <a:latin typeface="Arial"/>
                <a:cs typeface="Arial"/>
              </a:rPr>
            </a:br>
            <a:r>
              <a:rPr lang="en-US" sz="2700" dirty="0">
                <a:latin typeface="Arial"/>
                <a:cs typeface="Arial"/>
              </a:rPr>
              <a:t>Elk Butte</a:t>
            </a:r>
            <a:br>
              <a:rPr lang="en-US" sz="2700" dirty="0">
                <a:latin typeface="Arial"/>
                <a:cs typeface="Arial"/>
              </a:rPr>
            </a:br>
            <a:r>
              <a:rPr lang="en-US" sz="2700" dirty="0">
                <a:latin typeface="Arial"/>
                <a:cs typeface="Arial"/>
              </a:rPr>
              <a:t>Town Butte</a:t>
            </a:r>
            <a:br>
              <a:rPr lang="en-US" sz="2700" dirty="0">
                <a:latin typeface="Arial"/>
                <a:cs typeface="Arial"/>
              </a:rPr>
            </a:br>
            <a:r>
              <a:rPr lang="en-US" sz="2700" dirty="0">
                <a:latin typeface="Arial"/>
                <a:cs typeface="Arial"/>
              </a:rPr>
              <a:t>River Section</a:t>
            </a:r>
            <a:br>
              <a:rPr lang="en-US" sz="1600" dirty="0">
                <a:latin typeface="Arial"/>
                <a:cs typeface="Arial"/>
              </a:rPr>
            </a:br>
            <a:br>
              <a:rPr lang="en-US" dirty="0">
                <a:latin typeface="Arial"/>
                <a:cs typeface="Arial"/>
              </a:rPr>
            </a:br>
            <a:endParaRPr lang="en-US" dirty="0">
              <a:latin typeface="Arial"/>
              <a:cs typeface="Arial"/>
            </a:endParaRPr>
          </a:p>
        </p:txBody>
      </p:sp>
      <p:pic>
        <p:nvPicPr>
          <p:cNvPr id="6" name="Content Placeholder 5"/>
          <p:cNvPicPr>
            <a:picLocks noGrp="1" noChangeAspect="1"/>
          </p:cNvPicPr>
          <p:nvPr>
            <p:ph idx="1"/>
          </p:nvPr>
        </p:nvPicPr>
        <p:blipFill>
          <a:blip r:embed="rId2"/>
          <a:srcRect t="-36632" b="-36632"/>
          <a:stretch>
            <a:fillRect/>
          </a:stretch>
        </p:blipFill>
        <p:spPr>
          <a:xfrm>
            <a:off x="213360" y="1965960"/>
            <a:ext cx="8229600" cy="4525963"/>
          </a:xfrm>
        </p:spPr>
      </p:pic>
    </p:spTree>
    <p:extLst>
      <p:ext uri="{BB962C8B-B14F-4D97-AF65-F5344CB8AC3E}">
        <p14:creationId xmlns:p14="http://schemas.microsoft.com/office/powerpoint/2010/main" val="110917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Complete Mountain Cross Section</a:t>
            </a:r>
          </a:p>
        </p:txBody>
      </p:sp>
      <p:pic>
        <p:nvPicPr>
          <p:cNvPr id="4" name="Content Placeholder 3"/>
          <p:cNvPicPr>
            <a:picLocks noGrp="1" noChangeAspect="1"/>
          </p:cNvPicPr>
          <p:nvPr>
            <p:ph idx="1"/>
          </p:nvPr>
        </p:nvPicPr>
        <p:blipFill>
          <a:blip r:embed="rId2"/>
          <a:srcRect l="2728" r="2728"/>
          <a:stretch>
            <a:fillRect/>
          </a:stretch>
        </p:blipFill>
        <p:spPr/>
      </p:pic>
    </p:spTree>
    <p:extLst>
      <p:ext uri="{BB962C8B-B14F-4D97-AF65-F5344CB8AC3E}">
        <p14:creationId xmlns:p14="http://schemas.microsoft.com/office/powerpoint/2010/main" val="113863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Nature vs. Man</a:t>
            </a:r>
          </a:p>
        </p:txBody>
      </p:sp>
      <p:pic>
        <p:nvPicPr>
          <p:cNvPr id="6" name="Content Placeholder 5"/>
          <p:cNvPicPr>
            <a:picLocks noGrp="1" noChangeAspect="1"/>
          </p:cNvPicPr>
          <p:nvPr>
            <p:ph idx="1"/>
          </p:nvPr>
        </p:nvPicPr>
        <p:blipFill>
          <a:blip r:embed="rId2"/>
          <a:srcRect t="5508" b="5508"/>
          <a:stretch>
            <a:fillRect/>
          </a:stretch>
        </p:blipFill>
        <p:spPr/>
      </p:pic>
    </p:spTree>
    <p:extLst>
      <p:ext uri="{BB962C8B-B14F-4D97-AF65-F5344CB8AC3E}">
        <p14:creationId xmlns:p14="http://schemas.microsoft.com/office/powerpoint/2010/main" val="3811745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396"/>
            <a:ext cx="8229600" cy="1143000"/>
          </a:xfrm>
        </p:spPr>
        <p:txBody>
          <a:bodyPr>
            <a:normAutofit fontScale="90000"/>
          </a:bodyPr>
          <a:lstStyle/>
          <a:p>
            <a:r>
              <a:rPr lang="en-US" dirty="0"/>
              <a:t>Mountain Tops Added</a:t>
            </a:r>
            <a:br>
              <a:rPr lang="en-US" dirty="0"/>
            </a:br>
            <a:r>
              <a:rPr lang="en-US" sz="2000" dirty="0"/>
              <a:t>Before track, bridges and landscaping</a:t>
            </a:r>
          </a:p>
        </p:txBody>
      </p:sp>
      <p:pic>
        <p:nvPicPr>
          <p:cNvPr id="4" name="Content Placeholder 3"/>
          <p:cNvPicPr>
            <a:picLocks noGrp="1" noChangeAspect="1"/>
          </p:cNvPicPr>
          <p:nvPr>
            <p:ph idx="1"/>
          </p:nvPr>
        </p:nvPicPr>
        <p:blipFill>
          <a:blip r:embed="rId2"/>
          <a:srcRect l="-11799" r="-11799"/>
          <a:stretch>
            <a:fillRect/>
          </a:stretch>
        </p:blipFill>
        <p:spPr/>
      </p:pic>
    </p:spTree>
    <p:extLst>
      <p:ext uri="{BB962C8B-B14F-4D97-AF65-F5344CB8AC3E}">
        <p14:creationId xmlns:p14="http://schemas.microsoft.com/office/powerpoint/2010/main" val="1322368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Left Side of Fred’s Mountain</a:t>
            </a:r>
            <a:br>
              <a:rPr lang="en-US" dirty="0"/>
            </a:br>
            <a:r>
              <a:rPr lang="en-US" sz="2000" dirty="0"/>
              <a:t>Mountain Top Landscaping Mostly Completed </a:t>
            </a:r>
          </a:p>
        </p:txBody>
      </p:sp>
      <p:pic>
        <p:nvPicPr>
          <p:cNvPr id="4" name="Content Placeholder 3"/>
          <p:cNvPicPr>
            <a:picLocks noGrp="1" noChangeAspect="1"/>
          </p:cNvPicPr>
          <p:nvPr>
            <p:ph idx="1"/>
          </p:nvPr>
        </p:nvPicPr>
        <p:blipFill>
          <a:blip r:embed="rId2"/>
          <a:srcRect l="-18403" r="-18403"/>
          <a:stretch>
            <a:fillRect/>
          </a:stretch>
        </p:blipFill>
        <p:spPr/>
      </p:pic>
    </p:spTree>
    <p:extLst>
      <p:ext uri="{BB962C8B-B14F-4D97-AF65-F5344CB8AC3E}">
        <p14:creationId xmlns:p14="http://schemas.microsoft.com/office/powerpoint/2010/main" val="3895989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Back Side of Fred’s Mountain</a:t>
            </a:r>
            <a:br>
              <a:rPr lang="en-US" dirty="0"/>
            </a:br>
            <a:r>
              <a:rPr lang="en-US" sz="2000" dirty="0"/>
              <a:t>Mountain Top Landscaping Mostly Completed </a:t>
            </a:r>
          </a:p>
        </p:txBody>
      </p:sp>
      <p:pic>
        <p:nvPicPr>
          <p:cNvPr id="4" name="Content Placeholder 3"/>
          <p:cNvPicPr>
            <a:picLocks noGrp="1" noChangeAspect="1"/>
          </p:cNvPicPr>
          <p:nvPr>
            <p:ph idx="1"/>
          </p:nvPr>
        </p:nvPicPr>
        <p:blipFill>
          <a:blip r:embed="rId2"/>
          <a:srcRect l="-18104" r="-18104"/>
          <a:stretch>
            <a:fillRect/>
          </a:stretch>
        </p:blipFill>
        <p:spPr/>
      </p:pic>
    </p:spTree>
    <p:extLst>
      <p:ext uri="{BB962C8B-B14F-4D97-AF65-F5344CB8AC3E}">
        <p14:creationId xmlns:p14="http://schemas.microsoft.com/office/powerpoint/2010/main" val="955341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479"/>
            <a:ext cx="8229600" cy="1370211"/>
          </a:xfrm>
        </p:spPr>
        <p:txBody>
          <a:bodyPr>
            <a:normAutofit fontScale="90000"/>
          </a:bodyPr>
          <a:lstStyle/>
          <a:p>
            <a:r>
              <a:rPr lang="en-US" dirty="0"/>
              <a:t>High Level  Layout Plan</a:t>
            </a:r>
            <a:br>
              <a:rPr lang="en-US" dirty="0"/>
            </a:br>
            <a:r>
              <a:rPr lang="en-US" dirty="0"/>
              <a:t>Attributes</a:t>
            </a:r>
          </a:p>
        </p:txBody>
      </p:sp>
      <p:pic>
        <p:nvPicPr>
          <p:cNvPr id="4" name="Content Placeholder 3"/>
          <p:cNvPicPr>
            <a:picLocks noGrp="1" noChangeAspect="1"/>
          </p:cNvPicPr>
          <p:nvPr>
            <p:ph idx="1"/>
          </p:nvPr>
        </p:nvPicPr>
        <p:blipFill>
          <a:blip r:embed="rId2"/>
          <a:srcRect l="-17831" r="-17831"/>
          <a:stretch>
            <a:fillRect/>
          </a:stretch>
        </p:blipFill>
        <p:spPr/>
      </p:pic>
    </p:spTree>
    <p:extLst>
      <p:ext uri="{BB962C8B-B14F-4D97-AF65-F5344CB8AC3E}">
        <p14:creationId xmlns:p14="http://schemas.microsoft.com/office/powerpoint/2010/main" val="127028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0"/>
            <a:ext cx="8229600" cy="1346200"/>
          </a:xfrm>
        </p:spPr>
        <p:txBody>
          <a:bodyPr>
            <a:normAutofit/>
          </a:bodyPr>
          <a:lstStyle/>
          <a:p>
            <a:r>
              <a:rPr lang="en-US" sz="4000" dirty="0">
                <a:latin typeface="Arial"/>
                <a:cs typeface="Arial"/>
              </a:rPr>
              <a:t>Portable Modules</a:t>
            </a:r>
            <a:br>
              <a:rPr lang="en-US" sz="4000" dirty="0">
                <a:latin typeface="Arial"/>
                <a:cs typeface="Arial"/>
              </a:rPr>
            </a:br>
            <a:r>
              <a:rPr lang="en-US" sz="4000" dirty="0">
                <a:latin typeface="Arial"/>
                <a:cs typeface="Arial"/>
              </a:rPr>
              <a:t>An Easy Way to do Landscaping</a:t>
            </a:r>
          </a:p>
        </p:txBody>
      </p:sp>
      <p:pic>
        <p:nvPicPr>
          <p:cNvPr id="4" name="Content Placeholder 3"/>
          <p:cNvPicPr>
            <a:picLocks noGrp="1" noChangeAspect="1"/>
          </p:cNvPicPr>
          <p:nvPr>
            <p:ph idx="1"/>
          </p:nvPr>
        </p:nvPicPr>
        <p:blipFill>
          <a:blip r:embed="rId2"/>
          <a:srcRect l="-18367" r="-18367"/>
          <a:stretch>
            <a:fillRect/>
          </a:stretch>
        </p:blipFill>
        <p:spPr/>
      </p:pic>
    </p:spTree>
    <p:extLst>
      <p:ext uri="{BB962C8B-B14F-4D97-AF65-F5344CB8AC3E}">
        <p14:creationId xmlns:p14="http://schemas.microsoft.com/office/powerpoint/2010/main" val="788408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Front Face of Elk Butte</a:t>
            </a:r>
          </a:p>
        </p:txBody>
      </p:sp>
      <p:pic>
        <p:nvPicPr>
          <p:cNvPr id="4" name="Content Placeholder 3"/>
          <p:cNvPicPr>
            <a:picLocks noGrp="1" noChangeAspect="1"/>
          </p:cNvPicPr>
          <p:nvPr>
            <p:ph idx="1"/>
          </p:nvPr>
        </p:nvPicPr>
        <p:blipFill>
          <a:blip r:embed="rId2"/>
          <a:srcRect l="-29720" r="-29720"/>
          <a:stretch>
            <a:fillRect/>
          </a:stretch>
        </p:blipFill>
        <p:spPr/>
      </p:pic>
    </p:spTree>
    <p:extLst>
      <p:ext uri="{BB962C8B-B14F-4D97-AF65-F5344CB8AC3E}">
        <p14:creationId xmlns:p14="http://schemas.microsoft.com/office/powerpoint/2010/main" val="3849891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120"/>
            <a:ext cx="8229600" cy="1143000"/>
          </a:xfrm>
        </p:spPr>
        <p:txBody>
          <a:bodyPr/>
          <a:lstStyle/>
          <a:p>
            <a:r>
              <a:rPr lang="en-US" dirty="0"/>
              <a:t>Snowshed Issue</a:t>
            </a:r>
          </a:p>
        </p:txBody>
      </p:sp>
      <p:sp>
        <p:nvSpPr>
          <p:cNvPr id="3" name="Content Placeholder 2"/>
          <p:cNvSpPr>
            <a:spLocks noGrp="1"/>
          </p:cNvSpPr>
          <p:nvPr>
            <p:ph idx="1"/>
          </p:nvPr>
        </p:nvSpPr>
        <p:spPr>
          <a:xfrm>
            <a:off x="457200" y="1513841"/>
            <a:ext cx="8229600" cy="2092959"/>
          </a:xfrm>
        </p:spPr>
        <p:txBody>
          <a:bodyPr>
            <a:normAutofit fontScale="55000" lnSpcReduction="20000"/>
          </a:bodyPr>
          <a:lstStyle/>
          <a:p>
            <a:r>
              <a:rPr lang="en-US" dirty="0">
                <a:latin typeface="Arial"/>
                <a:cs typeface="Arial"/>
              </a:rPr>
              <a:t>Built the Snowshoe to GN Standard Design (1915)</a:t>
            </a:r>
          </a:p>
          <a:p>
            <a:r>
              <a:rPr lang="en-US" dirty="0">
                <a:latin typeface="Arial"/>
                <a:cs typeface="Arial"/>
              </a:rPr>
              <a:t>Presented a clinic on this design to the division and at our Thoroughbred Unlimited 2015 convention</a:t>
            </a:r>
          </a:p>
          <a:p>
            <a:r>
              <a:rPr lang="en-US" dirty="0">
                <a:latin typeface="Arial"/>
                <a:cs typeface="Arial"/>
              </a:rPr>
              <a:t>Need to find the perfect color of the shed, settling on tie brown with a light black wash. </a:t>
            </a:r>
          </a:p>
          <a:p>
            <a:endParaRPr lang="en-US" dirty="0">
              <a:latin typeface="Arial"/>
              <a:cs typeface="Arial"/>
            </a:endParaRPr>
          </a:p>
        </p:txBody>
      </p:sp>
      <p:sp>
        <p:nvSpPr>
          <p:cNvPr id="6" name="Content Placeholder 2"/>
          <p:cNvSpPr txBox="1">
            <a:spLocks/>
          </p:cNvSpPr>
          <p:nvPr/>
        </p:nvSpPr>
        <p:spPr>
          <a:xfrm>
            <a:off x="457200" y="3479801"/>
            <a:ext cx="8229600" cy="2219959"/>
          </a:xfrm>
          <a:prstGeom prst="rect">
            <a:avLst/>
          </a:prstGeom>
        </p:spPr>
        <p:txBody>
          <a:bodyPr vert="horz"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pic>
        <p:nvPicPr>
          <p:cNvPr id="7" name="Picture 6" descr="Untitled.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6800" y="3586480"/>
            <a:ext cx="4592320" cy="2895600"/>
          </a:xfrm>
          <a:prstGeom prst="rect">
            <a:avLst/>
          </a:prstGeom>
        </p:spPr>
      </p:pic>
    </p:spTree>
    <p:extLst>
      <p:ext uri="{BB962C8B-B14F-4D97-AF65-F5344CB8AC3E}">
        <p14:creationId xmlns:p14="http://schemas.microsoft.com/office/powerpoint/2010/main" val="3359368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Snowshed and Signal Bridge</a:t>
            </a:r>
            <a:br>
              <a:rPr lang="en-US" dirty="0"/>
            </a:br>
            <a:r>
              <a:rPr lang="en-US" sz="2000" dirty="0"/>
              <a:t>Prepainting</a:t>
            </a:r>
          </a:p>
        </p:txBody>
      </p:sp>
      <p:pic>
        <p:nvPicPr>
          <p:cNvPr id="4" name="Content Placeholder 3"/>
          <p:cNvPicPr>
            <a:picLocks noGrp="1" noChangeAspect="1"/>
          </p:cNvPicPr>
          <p:nvPr>
            <p:ph idx="1"/>
          </p:nvPr>
        </p:nvPicPr>
        <p:blipFill>
          <a:blip r:embed="rId2"/>
          <a:srcRect l="-17506" r="-17506"/>
          <a:stretch>
            <a:fillRect/>
          </a:stretch>
        </p:blipFill>
        <p:spPr/>
      </p:pic>
    </p:spTree>
    <p:extLst>
      <p:ext uri="{BB962C8B-B14F-4D97-AF65-F5344CB8AC3E}">
        <p14:creationId xmlns:p14="http://schemas.microsoft.com/office/powerpoint/2010/main" val="2094300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Shell Gas Station Issue</a:t>
            </a:r>
          </a:p>
        </p:txBody>
      </p:sp>
      <p:sp>
        <p:nvSpPr>
          <p:cNvPr id="3" name="Content Placeholder 2"/>
          <p:cNvSpPr>
            <a:spLocks noGrp="1"/>
          </p:cNvSpPr>
          <p:nvPr>
            <p:ph idx="1"/>
          </p:nvPr>
        </p:nvSpPr>
        <p:spPr/>
        <p:txBody>
          <a:bodyPr/>
          <a:lstStyle/>
          <a:p>
            <a:r>
              <a:rPr lang="en-US" dirty="0">
                <a:latin typeface="Arial"/>
                <a:cs typeface="Arial"/>
              </a:rPr>
              <a:t>Limited Space</a:t>
            </a:r>
          </a:p>
          <a:p>
            <a:r>
              <a:rPr lang="en-US" dirty="0">
                <a:latin typeface="Arial"/>
                <a:cs typeface="Arial"/>
              </a:rPr>
              <a:t>Lighting</a:t>
            </a:r>
          </a:p>
          <a:p>
            <a:r>
              <a:rPr lang="en-US" dirty="0">
                <a:latin typeface="Arial"/>
                <a:cs typeface="Arial"/>
              </a:rPr>
              <a:t>Signage</a:t>
            </a:r>
          </a:p>
          <a:p>
            <a:r>
              <a:rPr lang="en-US" dirty="0">
                <a:latin typeface="Arial"/>
                <a:cs typeface="Arial"/>
              </a:rPr>
              <a:t>Scratch-built Building and Pump center</a:t>
            </a:r>
          </a:p>
          <a:p>
            <a:r>
              <a:rPr lang="en-US" dirty="0">
                <a:latin typeface="Arial"/>
                <a:cs typeface="Arial"/>
              </a:rPr>
              <a:t>Shapeways Pumps and Accessories</a:t>
            </a:r>
          </a:p>
          <a:p>
            <a:endParaRPr lang="en-US" dirty="0">
              <a:latin typeface="Arial"/>
              <a:cs typeface="Arial"/>
            </a:endParaRPr>
          </a:p>
        </p:txBody>
      </p:sp>
    </p:spTree>
    <p:extLst>
      <p:ext uri="{BB962C8B-B14F-4D97-AF65-F5344CB8AC3E}">
        <p14:creationId xmlns:p14="http://schemas.microsoft.com/office/powerpoint/2010/main" val="334058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Shell Gas Station</a:t>
            </a:r>
            <a:br>
              <a:rPr lang="en-US" dirty="0"/>
            </a:br>
            <a:r>
              <a:rPr lang="en-US" sz="2000" dirty="0"/>
              <a:t>Scratch built</a:t>
            </a:r>
          </a:p>
        </p:txBody>
      </p:sp>
      <p:pic>
        <p:nvPicPr>
          <p:cNvPr id="4" name="Content Placeholder 3"/>
          <p:cNvPicPr>
            <a:picLocks noGrp="1" noChangeAspect="1"/>
          </p:cNvPicPr>
          <p:nvPr>
            <p:ph idx="1"/>
          </p:nvPr>
        </p:nvPicPr>
        <p:blipFill>
          <a:blip r:embed="rId2"/>
          <a:srcRect l="-17373" r="-17373"/>
          <a:stretch>
            <a:fillRect/>
          </a:stretch>
        </p:blipFill>
        <p:spPr/>
      </p:pic>
    </p:spTree>
    <p:extLst>
      <p:ext uri="{BB962C8B-B14F-4D97-AF65-F5344CB8AC3E}">
        <p14:creationId xmlns:p14="http://schemas.microsoft.com/office/powerpoint/2010/main" val="2104479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Hunting Camp</a:t>
            </a:r>
          </a:p>
        </p:txBody>
      </p:sp>
      <p:pic>
        <p:nvPicPr>
          <p:cNvPr id="4" name="Content Placeholder 3"/>
          <p:cNvPicPr>
            <a:picLocks noGrp="1" noChangeAspect="1"/>
          </p:cNvPicPr>
          <p:nvPr>
            <p:ph idx="1"/>
          </p:nvPr>
        </p:nvPicPr>
        <p:blipFill>
          <a:blip r:embed="rId2"/>
          <a:srcRect l="-54428" r="-54428"/>
          <a:stretch>
            <a:fillRect/>
          </a:stretch>
        </p:blipFill>
        <p:spPr/>
      </p:pic>
    </p:spTree>
    <p:extLst>
      <p:ext uri="{BB962C8B-B14F-4D97-AF65-F5344CB8AC3E}">
        <p14:creationId xmlns:p14="http://schemas.microsoft.com/office/powerpoint/2010/main" val="51022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Final Detail Landscaping</a:t>
            </a:r>
            <a:br>
              <a:rPr lang="en-US" dirty="0"/>
            </a:br>
            <a:endParaRPr lang="en-US" dirty="0"/>
          </a:p>
        </p:txBody>
      </p:sp>
      <p:sp>
        <p:nvSpPr>
          <p:cNvPr id="3" name="Content Placeholder 2"/>
          <p:cNvSpPr>
            <a:spLocks noGrp="1"/>
          </p:cNvSpPr>
          <p:nvPr>
            <p:ph idx="1"/>
          </p:nvPr>
        </p:nvSpPr>
        <p:spPr>
          <a:xfrm>
            <a:off x="457200" y="1370462"/>
            <a:ext cx="3942080" cy="4718213"/>
          </a:xfrm>
        </p:spPr>
        <p:txBody>
          <a:bodyPr>
            <a:noAutofit/>
          </a:bodyPr>
          <a:lstStyle/>
          <a:p>
            <a:r>
              <a:rPr lang="en-US" sz="2400" dirty="0">
                <a:latin typeface="Arial"/>
                <a:cs typeface="Arial"/>
              </a:rPr>
              <a:t>Trees</a:t>
            </a:r>
          </a:p>
          <a:p>
            <a:r>
              <a:rPr lang="en-US" sz="2400" dirty="0">
                <a:latin typeface="Arial"/>
                <a:cs typeface="Arial"/>
              </a:rPr>
              <a:t>Shrubs</a:t>
            </a:r>
          </a:p>
          <a:p>
            <a:r>
              <a:rPr lang="en-US" sz="2400" dirty="0">
                <a:latin typeface="Arial"/>
                <a:cs typeface="Arial"/>
              </a:rPr>
              <a:t>Roadways</a:t>
            </a:r>
          </a:p>
          <a:p>
            <a:r>
              <a:rPr lang="en-US" sz="2400" dirty="0">
                <a:latin typeface="Arial"/>
                <a:cs typeface="Arial"/>
              </a:rPr>
              <a:t>Ballasting</a:t>
            </a:r>
          </a:p>
          <a:p>
            <a:r>
              <a:rPr lang="en-US" sz="2400" dirty="0">
                <a:latin typeface="Arial"/>
                <a:cs typeface="Arial"/>
              </a:rPr>
              <a:t>River </a:t>
            </a:r>
          </a:p>
          <a:p>
            <a:r>
              <a:rPr lang="en-US" sz="2400" dirty="0">
                <a:latin typeface="Arial"/>
                <a:cs typeface="Arial"/>
              </a:rPr>
              <a:t>Rock Climbers</a:t>
            </a:r>
          </a:p>
          <a:p>
            <a:r>
              <a:rPr lang="en-US" sz="2400" dirty="0">
                <a:latin typeface="Arial"/>
                <a:cs typeface="Arial"/>
              </a:rPr>
              <a:t>USFS Forest Horse Trail Bridges</a:t>
            </a:r>
          </a:p>
        </p:txBody>
      </p:sp>
      <p:sp>
        <p:nvSpPr>
          <p:cNvPr id="6" name="Content Placeholder 2"/>
          <p:cNvSpPr txBox="1">
            <a:spLocks/>
          </p:cNvSpPr>
          <p:nvPr/>
        </p:nvSpPr>
        <p:spPr>
          <a:xfrm>
            <a:off x="5049520" y="1324750"/>
            <a:ext cx="3942080" cy="5646287"/>
          </a:xfrm>
          <a:prstGeom prst="rect">
            <a:avLst/>
          </a:prstGeom>
        </p:spPr>
        <p:txBody>
          <a:bodyPr vert="horz" lIns="91440" tIns="45720" rIns="91440" bIns="45720" rtlCol="0" anchor="ctr">
            <a:no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latin typeface="Arial"/>
                <a:cs typeface="Arial"/>
              </a:rPr>
              <a:t>Waterfall</a:t>
            </a:r>
          </a:p>
          <a:p>
            <a:r>
              <a:rPr lang="en-US" sz="2400" dirty="0">
                <a:latin typeface="Arial"/>
                <a:cs typeface="Arial"/>
              </a:rPr>
              <a:t>Shell Gas Station</a:t>
            </a:r>
          </a:p>
          <a:p>
            <a:r>
              <a:rPr lang="en-US" sz="2400" dirty="0">
                <a:latin typeface="Arial"/>
                <a:cs typeface="Arial"/>
              </a:rPr>
              <a:t>Vehicle Tunnel</a:t>
            </a:r>
          </a:p>
          <a:p>
            <a:r>
              <a:rPr lang="en-US" sz="2400" dirty="0">
                <a:latin typeface="Arial"/>
                <a:cs typeface="Arial"/>
              </a:rPr>
              <a:t>Radio Tower</a:t>
            </a:r>
          </a:p>
          <a:p>
            <a:r>
              <a:rPr lang="en-US" sz="2400" dirty="0">
                <a:latin typeface="Arial"/>
                <a:cs typeface="Arial"/>
              </a:rPr>
              <a:t>Hunting Camp</a:t>
            </a:r>
          </a:p>
          <a:p>
            <a:r>
              <a:rPr lang="en-US" sz="2400" dirty="0">
                <a:latin typeface="Arial"/>
                <a:cs typeface="Arial"/>
              </a:rPr>
              <a:t>Horse  Trail</a:t>
            </a:r>
          </a:p>
          <a:p>
            <a:r>
              <a:rPr lang="en-US" sz="2400" dirty="0">
                <a:latin typeface="Arial"/>
                <a:cs typeface="Arial"/>
              </a:rPr>
              <a:t>Snowshed</a:t>
            </a:r>
          </a:p>
          <a:p>
            <a:r>
              <a:rPr lang="en-US" sz="2400" dirty="0">
                <a:latin typeface="Arial"/>
                <a:cs typeface="Arial"/>
              </a:rPr>
              <a:t>Block Signal Masts</a:t>
            </a:r>
          </a:p>
          <a:p>
            <a:endParaRPr lang="en-US" sz="2400" dirty="0">
              <a:latin typeface="Arial"/>
              <a:cs typeface="Arial"/>
            </a:endParaRPr>
          </a:p>
        </p:txBody>
      </p:sp>
    </p:spTree>
    <p:extLst>
      <p:ext uri="{BB962C8B-B14F-4D97-AF65-F5344CB8AC3E}">
        <p14:creationId xmlns:p14="http://schemas.microsoft.com/office/powerpoint/2010/main" val="3189268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Plan</a:t>
            </a:r>
          </a:p>
        </p:txBody>
      </p:sp>
      <p:sp>
        <p:nvSpPr>
          <p:cNvPr id="3" name="Content Placeholder 2"/>
          <p:cNvSpPr>
            <a:spLocks noGrp="1"/>
          </p:cNvSpPr>
          <p:nvPr>
            <p:ph idx="1"/>
          </p:nvPr>
        </p:nvSpPr>
        <p:spPr/>
        <p:txBody>
          <a:bodyPr>
            <a:normAutofit/>
          </a:bodyPr>
          <a:lstStyle/>
          <a:p>
            <a:r>
              <a:rPr lang="en-US" dirty="0"/>
              <a:t>I intend, over the </a:t>
            </a:r>
            <a:r>
              <a:rPr lang="en-US" dirty="0">
                <a:latin typeface="Arial"/>
                <a:cs typeface="Arial"/>
              </a:rPr>
              <a:t>next</a:t>
            </a:r>
            <a:r>
              <a:rPr lang="en-US" dirty="0"/>
              <a:t> couple of months, to finish the enhancements to the scenery model and then submit it for Merit Award judging in the AP Scenery category.</a:t>
            </a:r>
          </a:p>
        </p:txBody>
      </p:sp>
    </p:spTree>
    <p:extLst>
      <p:ext uri="{BB962C8B-B14F-4D97-AF65-F5344CB8AC3E}">
        <p14:creationId xmlns:p14="http://schemas.microsoft.com/office/powerpoint/2010/main" val="1438374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AP-Scenery Category</a:t>
            </a:r>
          </a:p>
        </p:txBody>
      </p:sp>
      <p:sp>
        <p:nvSpPr>
          <p:cNvPr id="3" name="Content Placeholder 2"/>
          <p:cNvSpPr>
            <a:spLocks noGrp="1"/>
          </p:cNvSpPr>
          <p:nvPr>
            <p:ph idx="1"/>
          </p:nvPr>
        </p:nvSpPr>
        <p:spPr/>
        <p:txBody>
          <a:bodyPr>
            <a:normAutofit/>
          </a:bodyPr>
          <a:lstStyle/>
          <a:p>
            <a:r>
              <a:rPr lang="en-US" sz="2800" dirty="0">
                <a:latin typeface="Arial"/>
                <a:cs typeface="Arial"/>
              </a:rPr>
              <a:t>The completed section of the layout must contain the necessary scenic elements of  Terrain, Structures, Background, Lighting, and Realism/Conformity as combined to achieve a realistic effect using applicable NMRA standards.</a:t>
            </a:r>
          </a:p>
        </p:txBody>
      </p:sp>
    </p:spTree>
    <p:extLst>
      <p:ext uri="{BB962C8B-B14F-4D97-AF65-F5344CB8AC3E}">
        <p14:creationId xmlns:p14="http://schemas.microsoft.com/office/powerpoint/2010/main" val="2564370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Key Attributes</a:t>
            </a:r>
          </a:p>
        </p:txBody>
      </p:sp>
      <p:sp>
        <p:nvSpPr>
          <p:cNvPr id="3" name="Content Placeholder 2"/>
          <p:cNvSpPr>
            <a:spLocks noGrp="1"/>
          </p:cNvSpPr>
          <p:nvPr>
            <p:ph idx="1"/>
          </p:nvPr>
        </p:nvSpPr>
        <p:spPr/>
        <p:txBody>
          <a:bodyPr>
            <a:normAutofit fontScale="77500" lnSpcReduction="20000"/>
          </a:bodyPr>
          <a:lstStyle/>
          <a:p>
            <a:r>
              <a:rPr lang="en-US" dirty="0">
                <a:latin typeface="Arial"/>
                <a:cs typeface="Arial"/>
              </a:rPr>
              <a:t>Western Class 1 BNSF/Union Pacific/Montana Rail</a:t>
            </a:r>
          </a:p>
          <a:p>
            <a:r>
              <a:rPr lang="en-US" dirty="0">
                <a:latin typeface="Arial"/>
                <a:cs typeface="Arial"/>
              </a:rPr>
              <a:t>Grain Processing</a:t>
            </a:r>
          </a:p>
          <a:p>
            <a:r>
              <a:rPr lang="en-US" dirty="0">
                <a:latin typeface="Arial"/>
                <a:cs typeface="Arial"/>
              </a:rPr>
              <a:t>Small Oil </a:t>
            </a:r>
            <a:r>
              <a:rPr lang="en-US" dirty="0"/>
              <a:t>R</a:t>
            </a:r>
            <a:r>
              <a:rPr lang="en-US" dirty="0">
                <a:latin typeface="Arial"/>
                <a:cs typeface="Arial"/>
              </a:rPr>
              <a:t>efinery</a:t>
            </a:r>
          </a:p>
          <a:p>
            <a:r>
              <a:rPr lang="en-US" dirty="0"/>
              <a:t>Small modern Town</a:t>
            </a:r>
            <a:endParaRPr lang="en-US" dirty="0">
              <a:latin typeface="Arial"/>
              <a:cs typeface="Arial"/>
            </a:endParaRPr>
          </a:p>
          <a:p>
            <a:r>
              <a:rPr lang="en-US" dirty="0">
                <a:latin typeface="Arial"/>
                <a:cs typeface="Arial"/>
              </a:rPr>
              <a:t>Large Classification Yard, Maintenance Facility and small Intermodal Yard</a:t>
            </a:r>
          </a:p>
          <a:p>
            <a:r>
              <a:rPr lang="en-US" dirty="0">
                <a:latin typeface="Arial"/>
                <a:cs typeface="Arial"/>
              </a:rPr>
              <a:t>Large Area dedicated to Mountains</a:t>
            </a:r>
          </a:p>
        </p:txBody>
      </p:sp>
    </p:spTree>
    <p:extLst>
      <p:ext uri="{BB962C8B-B14F-4D97-AF65-F5344CB8AC3E}">
        <p14:creationId xmlns:p14="http://schemas.microsoft.com/office/powerpoint/2010/main" val="13188969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Scenery - Terrain</a:t>
            </a:r>
          </a:p>
        </p:txBody>
      </p:sp>
      <p:sp>
        <p:nvSpPr>
          <p:cNvPr id="3" name="Content Placeholder 2"/>
          <p:cNvSpPr>
            <a:spLocks noGrp="1"/>
          </p:cNvSpPr>
          <p:nvPr>
            <p:ph idx="1"/>
          </p:nvPr>
        </p:nvSpPr>
        <p:spPr/>
        <p:txBody>
          <a:bodyPr>
            <a:noAutofit/>
          </a:bodyPr>
          <a:lstStyle/>
          <a:p>
            <a:r>
              <a:rPr lang="en-US" sz="2400" dirty="0">
                <a:latin typeface="Arial"/>
                <a:cs typeface="Arial"/>
              </a:rPr>
              <a:t>The ground and all natural features such as rocks, water, trees, shrubs, hills and depressions, as well as man made features such as railroad roadbed, cuts, fills, drainage ditches, embankments, streets and roads, etc.</a:t>
            </a:r>
          </a:p>
          <a:p>
            <a:r>
              <a:rPr lang="en-US" sz="2400" dirty="0">
                <a:latin typeface="Arial"/>
                <a:cs typeface="Arial"/>
              </a:rPr>
              <a:t>Remember the detail on streets and roads,  sewers / storm drains, shoulders, drainage ditches, cracks, patches, road wear marks, oil stains, and tire ruts in dirt roads.</a:t>
            </a:r>
          </a:p>
        </p:txBody>
      </p:sp>
    </p:spTree>
    <p:extLst>
      <p:ext uri="{BB962C8B-B14F-4D97-AF65-F5344CB8AC3E}">
        <p14:creationId xmlns:p14="http://schemas.microsoft.com/office/powerpoint/2010/main" val="70608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Scenery - Structures</a:t>
            </a:r>
          </a:p>
        </p:txBody>
      </p:sp>
      <p:sp>
        <p:nvSpPr>
          <p:cNvPr id="3" name="Content Placeholder 2"/>
          <p:cNvSpPr>
            <a:spLocks noGrp="1"/>
          </p:cNvSpPr>
          <p:nvPr>
            <p:ph idx="1"/>
          </p:nvPr>
        </p:nvSpPr>
        <p:spPr/>
        <p:txBody>
          <a:bodyPr>
            <a:normAutofit/>
          </a:bodyPr>
          <a:lstStyle/>
          <a:p>
            <a:r>
              <a:rPr lang="en-US" sz="2400" dirty="0">
                <a:latin typeface="Arial"/>
                <a:cs typeface="Arial"/>
              </a:rPr>
              <a:t>Structures are considered from the standpoint of prototypical suitability, placement, and appearance as scenic effects - NOT as to construction</a:t>
            </a:r>
          </a:p>
          <a:p>
            <a:r>
              <a:rPr lang="en-US" sz="2400" dirty="0">
                <a:latin typeface="Arial"/>
                <a:cs typeface="Arial"/>
              </a:rPr>
              <a:t>This includes bridges, trestles, tunnels and culverts, buildings and all other types of structures (radio towers, signs, fences, retaining walls, etc.), track and right-of-way features such as snowsheds, signaling structures, and other service structures.</a:t>
            </a:r>
          </a:p>
        </p:txBody>
      </p:sp>
    </p:spTree>
    <p:extLst>
      <p:ext uri="{BB962C8B-B14F-4D97-AF65-F5344CB8AC3E}">
        <p14:creationId xmlns:p14="http://schemas.microsoft.com/office/powerpoint/2010/main" val="13359217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Scenery - Background </a:t>
            </a:r>
          </a:p>
        </p:txBody>
      </p:sp>
      <p:sp>
        <p:nvSpPr>
          <p:cNvPr id="3" name="Content Placeholder 2"/>
          <p:cNvSpPr>
            <a:spLocks noGrp="1"/>
          </p:cNvSpPr>
          <p:nvPr>
            <p:ph idx="1"/>
          </p:nvPr>
        </p:nvSpPr>
        <p:spPr/>
        <p:txBody>
          <a:bodyPr>
            <a:normAutofit/>
          </a:bodyPr>
          <a:lstStyle/>
          <a:p>
            <a:r>
              <a:rPr lang="en-US" sz="2400" dirty="0">
                <a:latin typeface="Arial"/>
                <a:cs typeface="Arial"/>
              </a:rPr>
              <a:t>Treatment of the wall, backdrop, and/or ceiling to realistically depict depth, distance, horizon, and sky.</a:t>
            </a:r>
          </a:p>
          <a:p>
            <a:r>
              <a:rPr lang="en-US" sz="2400" dirty="0">
                <a:latin typeface="Arial"/>
                <a:cs typeface="Arial"/>
              </a:rPr>
              <a:t>Your background should continue the 'illusion of reality ' that you are trying to create with your scenery. The background should match the scenery, and the transition where the two of them meet is smooth and/or hidden.</a:t>
            </a:r>
          </a:p>
        </p:txBody>
      </p:sp>
    </p:spTree>
    <p:extLst>
      <p:ext uri="{BB962C8B-B14F-4D97-AF65-F5344CB8AC3E}">
        <p14:creationId xmlns:p14="http://schemas.microsoft.com/office/powerpoint/2010/main" val="1883064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Scenery - Lighting</a:t>
            </a:r>
          </a:p>
        </p:txBody>
      </p:sp>
      <p:sp>
        <p:nvSpPr>
          <p:cNvPr id="3" name="Content Placeholder 2"/>
          <p:cNvSpPr>
            <a:spLocks noGrp="1"/>
          </p:cNvSpPr>
          <p:nvPr>
            <p:ph idx="1"/>
          </p:nvPr>
        </p:nvSpPr>
        <p:spPr/>
        <p:txBody>
          <a:bodyPr>
            <a:normAutofit/>
          </a:bodyPr>
          <a:lstStyle/>
          <a:p>
            <a:r>
              <a:rPr lang="en-US" sz="2400" dirty="0">
                <a:latin typeface="Arial"/>
                <a:cs typeface="Arial"/>
              </a:rPr>
              <a:t>A fully day lit scene is perfectly acceptable (although you may get more points for a scene that allows you to show off more lighting elements). However, even in a day lit scene, there may be evidence of lighting - even if it is not operational.</a:t>
            </a:r>
          </a:p>
          <a:p>
            <a:r>
              <a:rPr lang="en-US" sz="2400" dirty="0">
                <a:latin typeface="Arial"/>
                <a:cs typeface="Arial"/>
              </a:rPr>
              <a:t>Lighting elements such as vehicular tunnel lighting, radio tower flashers, commercial building lighting, and signal lighting all apply. </a:t>
            </a:r>
          </a:p>
        </p:txBody>
      </p:sp>
    </p:spTree>
    <p:extLst>
      <p:ext uri="{BB962C8B-B14F-4D97-AF65-F5344CB8AC3E}">
        <p14:creationId xmlns:p14="http://schemas.microsoft.com/office/powerpoint/2010/main" val="13933351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Scenery </a:t>
            </a:r>
            <a:r>
              <a:rPr lang="mr-IN" dirty="0"/>
              <a:t>–</a:t>
            </a:r>
            <a:r>
              <a:rPr lang="en-US" dirty="0"/>
              <a:t> Realism/Conformity</a:t>
            </a:r>
          </a:p>
        </p:txBody>
      </p:sp>
      <p:sp>
        <p:nvSpPr>
          <p:cNvPr id="3" name="Content Placeholder 2"/>
          <p:cNvSpPr>
            <a:spLocks noGrp="1"/>
          </p:cNvSpPr>
          <p:nvPr>
            <p:ph idx="1"/>
          </p:nvPr>
        </p:nvSpPr>
        <p:spPr/>
        <p:txBody>
          <a:bodyPr>
            <a:normAutofit fontScale="92500"/>
          </a:bodyPr>
          <a:lstStyle/>
          <a:p>
            <a:r>
              <a:rPr lang="en-US" sz="2400" dirty="0"/>
              <a:t>In the other four judging areas, the judges evaluate what you were trying to do - what you remembered to include in your scene. In this one, they evaluate how well you did what you were trying to do.</a:t>
            </a:r>
          </a:p>
          <a:p>
            <a:r>
              <a:rPr lang="en-US" sz="2400" dirty="0"/>
              <a:t>Your entire layout does not have to be completed to be judged - just enough to meet the minimum space requirements given above. However, the areas which are not to be judged should be blocked off (visually) from those that are.</a:t>
            </a:r>
          </a:p>
        </p:txBody>
      </p:sp>
    </p:spTree>
    <p:extLst>
      <p:ext uri="{BB962C8B-B14F-4D97-AF65-F5344CB8AC3E}">
        <p14:creationId xmlns:p14="http://schemas.microsoft.com/office/powerpoint/2010/main" val="750023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CABB-47B2-D547-BE7A-F60BD942135E}"/>
              </a:ext>
            </a:extLst>
          </p:cNvPr>
          <p:cNvSpPr>
            <a:spLocks noGrp="1"/>
          </p:cNvSpPr>
          <p:nvPr>
            <p:ph type="title"/>
          </p:nvPr>
        </p:nvSpPr>
        <p:spPr/>
        <p:txBody>
          <a:bodyPr/>
          <a:lstStyle/>
          <a:p>
            <a:r>
              <a:rPr lang="en-US" dirty="0"/>
              <a:t>Copy on Division Webpage</a:t>
            </a:r>
          </a:p>
        </p:txBody>
      </p:sp>
      <p:sp>
        <p:nvSpPr>
          <p:cNvPr id="3" name="Content Placeholder 2">
            <a:extLst>
              <a:ext uri="{FF2B5EF4-FFF2-40B4-BE49-F238E27FC236}">
                <a16:creationId xmlns:a16="http://schemas.microsoft.com/office/drawing/2014/main" id="{7B87CDA0-0B7B-8846-A6FD-29249CBD7A25}"/>
              </a:ext>
            </a:extLst>
          </p:cNvPr>
          <p:cNvSpPr>
            <a:spLocks noGrp="1"/>
          </p:cNvSpPr>
          <p:nvPr>
            <p:ph idx="1"/>
          </p:nvPr>
        </p:nvSpPr>
        <p:spPr>
          <a:xfrm>
            <a:off x="457200" y="1600200"/>
            <a:ext cx="8337884" cy="4525963"/>
          </a:xfrm>
        </p:spPr>
        <p:txBody>
          <a:bodyPr>
            <a:normAutofit/>
          </a:bodyPr>
          <a:lstStyle/>
          <a:p>
            <a:r>
              <a:rPr lang="en-US" sz="2800" dirty="0"/>
              <a:t>For a copy of this presentation, go to the Division Webpage:</a:t>
            </a:r>
          </a:p>
          <a:p>
            <a:r>
              <a:rPr lang="en-US" sz="2800" dirty="0"/>
              <a:t>https://nmramcrdiv10.yolasite.com/Modeling</a:t>
            </a:r>
          </a:p>
          <a:p>
            <a:endParaRPr lang="en-US" sz="2800" dirty="0"/>
          </a:p>
        </p:txBody>
      </p:sp>
    </p:spTree>
    <p:extLst>
      <p:ext uri="{BB962C8B-B14F-4D97-AF65-F5344CB8AC3E}">
        <p14:creationId xmlns:p14="http://schemas.microsoft.com/office/powerpoint/2010/main" val="3662442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a:t>
            </a:r>
          </a:p>
        </p:txBody>
      </p:sp>
      <p:sp>
        <p:nvSpPr>
          <p:cNvPr id="3" name="Content Placeholder 2"/>
          <p:cNvSpPr>
            <a:spLocks noGrp="1"/>
          </p:cNvSpPr>
          <p:nvPr>
            <p:ph idx="1"/>
          </p:nvPr>
        </p:nvSpPr>
        <p:spPr/>
        <p:txBody>
          <a:bodyPr/>
          <a:lstStyle/>
          <a:p>
            <a:r>
              <a:rPr lang="en-US" dirty="0">
                <a:latin typeface="Arial"/>
                <a:cs typeface="Arial"/>
              </a:rPr>
              <a:t>Any questions?</a:t>
            </a:r>
          </a:p>
        </p:txBody>
      </p:sp>
    </p:spTree>
    <p:extLst>
      <p:ext uri="{BB962C8B-B14F-4D97-AF65-F5344CB8AC3E}">
        <p14:creationId xmlns:p14="http://schemas.microsoft.com/office/powerpoint/2010/main" val="5439787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706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748"/>
            <a:ext cx="8229600" cy="1143000"/>
          </a:xfrm>
        </p:spPr>
        <p:txBody>
          <a:bodyPr/>
          <a:lstStyle/>
          <a:p>
            <a:r>
              <a:rPr lang="en-US" dirty="0">
                <a:latin typeface="Arial"/>
                <a:cs typeface="Arial"/>
              </a:rPr>
              <a:t>Steps</a:t>
            </a:r>
            <a:r>
              <a:rPr lang="en-US" dirty="0"/>
              <a:t>-</a:t>
            </a:r>
            <a:r>
              <a:rPr lang="en-US" dirty="0">
                <a:latin typeface="Arial"/>
                <a:cs typeface="Arial"/>
              </a:rPr>
              <a:t>Start</a:t>
            </a:r>
            <a:r>
              <a:rPr lang="en-US" dirty="0"/>
              <a:t> to Finish</a:t>
            </a:r>
          </a:p>
        </p:txBody>
      </p:sp>
      <p:sp>
        <p:nvSpPr>
          <p:cNvPr id="3" name="Content Placeholder 2"/>
          <p:cNvSpPr>
            <a:spLocks noGrp="1"/>
          </p:cNvSpPr>
          <p:nvPr>
            <p:ph idx="1"/>
          </p:nvPr>
        </p:nvSpPr>
        <p:spPr>
          <a:xfrm>
            <a:off x="457200" y="1341120"/>
            <a:ext cx="8229600" cy="5181600"/>
          </a:xfrm>
        </p:spPr>
        <p:txBody>
          <a:bodyPr>
            <a:noAutofit/>
          </a:bodyPr>
          <a:lstStyle/>
          <a:p>
            <a:pPr marL="285750"/>
            <a:r>
              <a:rPr lang="en-US" sz="1600" dirty="0">
                <a:latin typeface="Arial"/>
                <a:cs typeface="Arial"/>
              </a:rPr>
              <a:t>Decide where you are building your layout</a:t>
            </a:r>
          </a:p>
          <a:p>
            <a:pPr marL="285750"/>
            <a:r>
              <a:rPr lang="en-US" sz="1600" dirty="0">
                <a:latin typeface="Arial"/>
                <a:cs typeface="Arial"/>
              </a:rPr>
              <a:t>Modular vs. Fixed</a:t>
            </a:r>
          </a:p>
          <a:p>
            <a:r>
              <a:rPr lang="en-US" sz="1600" dirty="0">
                <a:latin typeface="Arial"/>
                <a:cs typeface="Arial"/>
              </a:rPr>
              <a:t>Determine how much space to dedicate to the mountains</a:t>
            </a:r>
          </a:p>
          <a:p>
            <a:r>
              <a:rPr lang="en-US" sz="1600" dirty="0">
                <a:latin typeface="Arial"/>
                <a:cs typeface="Arial"/>
              </a:rPr>
              <a:t>Get really good, prototype photographs, in person or internet</a:t>
            </a:r>
          </a:p>
          <a:p>
            <a:r>
              <a:rPr lang="en-US" sz="1600" dirty="0">
                <a:latin typeface="Arial"/>
                <a:cs typeface="Arial"/>
              </a:rPr>
              <a:t>Backdrop Design and Build</a:t>
            </a:r>
          </a:p>
          <a:p>
            <a:r>
              <a:rPr lang="en-US" sz="1600" dirty="0">
                <a:latin typeface="Arial"/>
                <a:cs typeface="Arial"/>
              </a:rPr>
              <a:t>Define the supporting track plan</a:t>
            </a:r>
          </a:p>
          <a:p>
            <a:r>
              <a:rPr lang="en-US" sz="1600" dirty="0">
                <a:latin typeface="Arial"/>
                <a:cs typeface="Arial"/>
              </a:rPr>
              <a:t>Build the track </a:t>
            </a:r>
          </a:p>
          <a:p>
            <a:r>
              <a:rPr lang="en-US" sz="1600" dirty="0">
                <a:latin typeface="Arial"/>
                <a:cs typeface="Arial"/>
              </a:rPr>
              <a:t>How many major peaks, streams, bridges, etc.</a:t>
            </a:r>
          </a:p>
          <a:p>
            <a:r>
              <a:rPr lang="en-US" sz="1600" dirty="0">
                <a:latin typeface="Arial"/>
                <a:cs typeface="Arial"/>
              </a:rPr>
              <a:t>Three dimensional model on a two dimensional topographical drawing</a:t>
            </a:r>
          </a:p>
          <a:p>
            <a:r>
              <a:rPr lang="en-US" sz="1600" dirty="0">
                <a:latin typeface="Arial"/>
                <a:cs typeface="Arial"/>
              </a:rPr>
              <a:t>Mountain materials </a:t>
            </a:r>
            <a:r>
              <a:rPr lang="mr-IN" sz="1600" dirty="0">
                <a:latin typeface="Arial"/>
                <a:cs typeface="Arial"/>
              </a:rPr>
              <a:t>–</a:t>
            </a:r>
            <a:r>
              <a:rPr lang="en-US" sz="1600" dirty="0">
                <a:latin typeface="Arial"/>
                <a:cs typeface="Arial"/>
              </a:rPr>
              <a:t> foam, plaster rock casting, rubber rocks, and Sculptamold</a:t>
            </a:r>
          </a:p>
          <a:p>
            <a:r>
              <a:rPr lang="en-US" sz="1600" dirty="0">
                <a:latin typeface="Arial"/>
                <a:cs typeface="Arial"/>
              </a:rPr>
              <a:t>Final sculpting, painting, water effects, landscaping</a:t>
            </a:r>
          </a:p>
        </p:txBody>
      </p:sp>
    </p:spTree>
    <p:extLst>
      <p:ext uri="{BB962C8B-B14F-4D97-AF65-F5344CB8AC3E}">
        <p14:creationId xmlns:p14="http://schemas.microsoft.com/office/powerpoint/2010/main" val="2428261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120"/>
            <a:ext cx="8229600" cy="1518920"/>
          </a:xfrm>
        </p:spPr>
        <p:txBody>
          <a:bodyPr>
            <a:normAutofit fontScale="90000"/>
          </a:bodyPr>
          <a:lstStyle/>
          <a:p>
            <a:r>
              <a:rPr lang="en-US" dirty="0"/>
              <a:t>This Clinic Focuses on my Mountain Area</a:t>
            </a:r>
          </a:p>
        </p:txBody>
      </p:sp>
      <p:sp>
        <p:nvSpPr>
          <p:cNvPr id="3" name="Content Placeholder 2"/>
          <p:cNvSpPr>
            <a:spLocks noGrp="1"/>
          </p:cNvSpPr>
          <p:nvPr>
            <p:ph idx="1"/>
          </p:nvPr>
        </p:nvSpPr>
        <p:spPr>
          <a:xfrm>
            <a:off x="457200" y="1844040"/>
            <a:ext cx="8229600" cy="4525963"/>
          </a:xfrm>
        </p:spPr>
        <p:txBody>
          <a:bodyPr>
            <a:normAutofit/>
          </a:bodyPr>
          <a:lstStyle/>
          <a:p>
            <a:r>
              <a:rPr lang="en-US" dirty="0">
                <a:latin typeface="Arial"/>
                <a:cs typeface="Arial"/>
              </a:rPr>
              <a:t>Choose your prototype carefully</a:t>
            </a:r>
          </a:p>
          <a:p>
            <a:r>
              <a:rPr lang="en-US" dirty="0">
                <a:latin typeface="Arial"/>
                <a:cs typeface="Arial"/>
              </a:rPr>
              <a:t>Mountains come in many different flavors</a:t>
            </a:r>
          </a:p>
          <a:p>
            <a:pPr lvl="1"/>
            <a:r>
              <a:rPr lang="en-US" dirty="0">
                <a:latin typeface="Arial"/>
                <a:cs typeface="Arial"/>
              </a:rPr>
              <a:t>Appalachians</a:t>
            </a:r>
          </a:p>
          <a:p>
            <a:pPr lvl="1"/>
            <a:r>
              <a:rPr lang="en-US" dirty="0">
                <a:latin typeface="Arial"/>
                <a:cs typeface="Arial"/>
              </a:rPr>
              <a:t>Rocky Mountains</a:t>
            </a:r>
          </a:p>
          <a:p>
            <a:pPr lvl="1"/>
            <a:r>
              <a:rPr lang="en-US" dirty="0">
                <a:latin typeface="Arial"/>
                <a:cs typeface="Arial"/>
              </a:rPr>
              <a:t>Big Hills</a:t>
            </a:r>
          </a:p>
          <a:p>
            <a:pPr lvl="1"/>
            <a:r>
              <a:rPr lang="en-US" dirty="0">
                <a:latin typeface="Arial"/>
                <a:cs typeface="Arial"/>
              </a:rPr>
              <a:t>Iowa Prairie Dog Hill </a:t>
            </a:r>
          </a:p>
        </p:txBody>
      </p:sp>
    </p:spTree>
    <p:extLst>
      <p:ext uri="{BB962C8B-B14F-4D97-AF65-F5344CB8AC3E}">
        <p14:creationId xmlns:p14="http://schemas.microsoft.com/office/powerpoint/2010/main" val="249844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Choice of the Mountains</a:t>
            </a:r>
          </a:p>
        </p:txBody>
      </p:sp>
      <p:sp>
        <p:nvSpPr>
          <p:cNvPr id="3" name="Content Placeholder 2"/>
          <p:cNvSpPr>
            <a:spLocks noGrp="1"/>
          </p:cNvSpPr>
          <p:nvPr>
            <p:ph idx="1"/>
          </p:nvPr>
        </p:nvSpPr>
        <p:spPr>
          <a:xfrm>
            <a:off x="457200" y="1854200"/>
            <a:ext cx="8229600" cy="4525963"/>
          </a:xfrm>
        </p:spPr>
        <p:txBody>
          <a:bodyPr>
            <a:normAutofit fontScale="85000" lnSpcReduction="20000"/>
          </a:bodyPr>
          <a:lstStyle/>
          <a:p>
            <a:r>
              <a:rPr lang="en-US" dirty="0">
                <a:latin typeface="Arial"/>
                <a:cs typeface="Arial"/>
              </a:rPr>
              <a:t>Glacier National Park Area in Northern Montana</a:t>
            </a:r>
          </a:p>
          <a:p>
            <a:r>
              <a:rPr lang="en-US" dirty="0">
                <a:latin typeface="Arial"/>
                <a:cs typeface="Arial"/>
              </a:rPr>
              <a:t>Rugged Northern Rocky Mountain Area</a:t>
            </a:r>
          </a:p>
          <a:p>
            <a:r>
              <a:rPr lang="en-US" dirty="0">
                <a:latin typeface="Arial"/>
                <a:cs typeface="Arial"/>
              </a:rPr>
              <a:t>Rugged, pine and deciduous tree covered</a:t>
            </a:r>
          </a:p>
          <a:p>
            <a:r>
              <a:rPr lang="en-US" dirty="0">
                <a:latin typeface="Arial"/>
                <a:cs typeface="Arial"/>
              </a:rPr>
              <a:t>Heavily brushed slopes, grassy open areas</a:t>
            </a:r>
          </a:p>
          <a:p>
            <a:r>
              <a:rPr lang="en-US" dirty="0">
                <a:latin typeface="Arial"/>
                <a:cs typeface="Arial"/>
              </a:rPr>
              <a:t>Avalanche areas </a:t>
            </a:r>
            <a:r>
              <a:rPr lang="mr-IN" dirty="0">
                <a:latin typeface="Arial"/>
                <a:cs typeface="Arial"/>
              </a:rPr>
              <a:t>–</a:t>
            </a:r>
            <a:r>
              <a:rPr lang="en-US" dirty="0">
                <a:latin typeface="Arial"/>
                <a:cs typeface="Arial"/>
              </a:rPr>
              <a:t> snowshed</a:t>
            </a:r>
          </a:p>
          <a:p>
            <a:r>
              <a:rPr lang="en-US" dirty="0">
                <a:latin typeface="Arial"/>
                <a:cs typeface="Arial"/>
              </a:rPr>
              <a:t>Fast moving rivers</a:t>
            </a:r>
          </a:p>
          <a:p>
            <a:r>
              <a:rPr lang="en-US" dirty="0">
                <a:latin typeface="Arial"/>
                <a:cs typeface="Arial"/>
              </a:rPr>
              <a:t>Hunting Camp</a:t>
            </a:r>
          </a:p>
          <a:p>
            <a:endParaRPr lang="en-US" dirty="0">
              <a:latin typeface="Arial"/>
              <a:cs typeface="Arial"/>
            </a:endParaRPr>
          </a:p>
        </p:txBody>
      </p:sp>
    </p:spTree>
    <p:extLst>
      <p:ext uri="{BB962C8B-B14F-4D97-AF65-F5344CB8AC3E}">
        <p14:creationId xmlns:p14="http://schemas.microsoft.com/office/powerpoint/2010/main" val="782417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much space is needed</a:t>
            </a:r>
          </a:p>
        </p:txBody>
      </p:sp>
      <p:sp>
        <p:nvSpPr>
          <p:cNvPr id="3" name="Content Placeholder 2"/>
          <p:cNvSpPr>
            <a:spLocks noGrp="1"/>
          </p:cNvSpPr>
          <p:nvPr>
            <p:ph idx="1"/>
          </p:nvPr>
        </p:nvSpPr>
        <p:spPr>
          <a:xfrm>
            <a:off x="355600" y="1600200"/>
            <a:ext cx="8382000" cy="4525963"/>
          </a:xfrm>
        </p:spPr>
        <p:txBody>
          <a:bodyPr>
            <a:normAutofit lnSpcReduction="10000"/>
          </a:bodyPr>
          <a:lstStyle/>
          <a:p>
            <a:r>
              <a:rPr lang="en-US" dirty="0">
                <a:latin typeface="Arial"/>
                <a:cs typeface="Arial"/>
              </a:rPr>
              <a:t>To model western mountains it takes space</a:t>
            </a:r>
          </a:p>
          <a:p>
            <a:r>
              <a:rPr lang="en-US" dirty="0">
                <a:latin typeface="Arial"/>
                <a:cs typeface="Arial"/>
              </a:rPr>
              <a:t>Steep slopes reduce space needs</a:t>
            </a:r>
          </a:p>
          <a:p>
            <a:r>
              <a:rPr lang="en-US" dirty="0">
                <a:latin typeface="Arial"/>
                <a:cs typeface="Arial"/>
              </a:rPr>
              <a:t>Balance steepness against real world</a:t>
            </a:r>
          </a:p>
          <a:p>
            <a:r>
              <a:rPr lang="en-US" dirty="0">
                <a:latin typeface="Arial"/>
                <a:cs typeface="Arial"/>
              </a:rPr>
              <a:t>N scale </a:t>
            </a:r>
            <a:r>
              <a:rPr lang="mr-IN" dirty="0">
                <a:latin typeface="Arial"/>
                <a:cs typeface="Arial"/>
              </a:rPr>
              <a:t>–</a:t>
            </a:r>
            <a:r>
              <a:rPr lang="en-US" dirty="0">
                <a:latin typeface="Arial"/>
                <a:cs typeface="Arial"/>
              </a:rPr>
              <a:t> 6’ x 8’, HO scale </a:t>
            </a:r>
            <a:r>
              <a:rPr lang="mr-IN" dirty="0">
                <a:latin typeface="Arial"/>
                <a:cs typeface="Arial"/>
              </a:rPr>
              <a:t>–</a:t>
            </a:r>
            <a:r>
              <a:rPr lang="en-US" dirty="0">
                <a:latin typeface="Arial"/>
                <a:cs typeface="Arial"/>
              </a:rPr>
              <a:t> 12’ x 16’</a:t>
            </a:r>
          </a:p>
          <a:p>
            <a:r>
              <a:rPr lang="en-US" dirty="0">
                <a:latin typeface="Arial"/>
                <a:cs typeface="Arial"/>
              </a:rPr>
              <a:t>If you’re going to build serious mountains, do it right</a:t>
            </a:r>
          </a:p>
        </p:txBody>
      </p:sp>
    </p:spTree>
    <p:extLst>
      <p:ext uri="{BB962C8B-B14F-4D97-AF65-F5344CB8AC3E}">
        <p14:creationId xmlns:p14="http://schemas.microsoft.com/office/powerpoint/2010/main" val="2776219575"/>
      </p:ext>
    </p:extLst>
  </p:cSld>
  <p:clrMapOvr>
    <a:masterClrMapping/>
  </p:clrMapOvr>
</p:sld>
</file>

<file path=ppt/theme/theme1.xml><?xml version="1.0" encoding="utf-8"?>
<a:theme xmlns:a="http://schemas.openxmlformats.org/drawingml/2006/main" name="Default Theme">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26010</TotalTime>
  <Words>1373</Words>
  <Application>Microsoft Macintosh PowerPoint</Application>
  <PresentationFormat>On-screen Show (4:3)</PresentationFormat>
  <Paragraphs>167</Paragraphs>
  <Slides>57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57</vt:i4>
      </vt:variant>
    </vt:vector>
  </HeadingPairs>
  <TitlesOfParts>
    <vt:vector size="60" baseType="lpstr">
      <vt:lpstr>Arial</vt:lpstr>
      <vt:lpstr>Corbel</vt:lpstr>
      <vt:lpstr>Default Theme</vt:lpstr>
      <vt:lpstr>PowerPoint Presentation</vt:lpstr>
      <vt:lpstr>Building Serious Mountain Scenery</vt:lpstr>
      <vt:lpstr>Layout Parameters</vt:lpstr>
      <vt:lpstr>High Level  Layout Plan Attributes</vt:lpstr>
      <vt:lpstr>My Key Attributes</vt:lpstr>
      <vt:lpstr>Steps-Start to Finish</vt:lpstr>
      <vt:lpstr>This Clinic Focuses on my Mountain Area</vt:lpstr>
      <vt:lpstr>My Choice of the Mountains</vt:lpstr>
      <vt:lpstr>How much space is needed</vt:lpstr>
      <vt:lpstr>Prototype Photos</vt:lpstr>
      <vt:lpstr>Prototype Photos</vt:lpstr>
      <vt:lpstr>Prototype Photos</vt:lpstr>
      <vt:lpstr>Prototype Photos</vt:lpstr>
      <vt:lpstr>Prototype Photos</vt:lpstr>
      <vt:lpstr>Prototype Photos</vt:lpstr>
      <vt:lpstr>Backdrop Design &amp; Build</vt:lpstr>
      <vt:lpstr>Supporting Track Plan Used Railmodeller Software</vt:lpstr>
      <vt:lpstr>Determine the Physical location of your tracks</vt:lpstr>
      <vt:lpstr>Cookie Cutter Risers</vt:lpstr>
      <vt:lpstr>How did I do this</vt:lpstr>
      <vt:lpstr>How Many Peaks</vt:lpstr>
      <vt:lpstr>Geological Sequence</vt:lpstr>
      <vt:lpstr>Topographic Mapping</vt:lpstr>
      <vt:lpstr>Contour Map</vt:lpstr>
      <vt:lpstr>Create your Contour Map</vt:lpstr>
      <vt:lpstr>My Actual Contour Map</vt:lpstr>
      <vt:lpstr>Mountain Materials</vt:lpstr>
      <vt:lpstr>Base Unit</vt:lpstr>
      <vt:lpstr>Early Photo of Base Walls</vt:lpstr>
      <vt:lpstr>Major Bridge over River in Base</vt:lpstr>
      <vt:lpstr>Full View of Mountain Base</vt:lpstr>
      <vt:lpstr>Cross Section Example Elk Butte and Hunting Camp</vt:lpstr>
      <vt:lpstr>Build the Mountain Tops </vt:lpstr>
      <vt:lpstr>Four Modular Units Fred's Peak Elk Butte Town Butte River Section  </vt:lpstr>
      <vt:lpstr>Complete Mountain Cross Section</vt:lpstr>
      <vt:lpstr>Nature vs. Man</vt:lpstr>
      <vt:lpstr>Mountain Tops Added Before track, bridges and landscaping</vt:lpstr>
      <vt:lpstr>Left Side of Fred’s Mountain Mountain Top Landscaping Mostly Completed </vt:lpstr>
      <vt:lpstr>Back Side of Fred’s Mountain Mountain Top Landscaping Mostly Completed </vt:lpstr>
      <vt:lpstr>Portable Modules An Easy Way to do Landscaping</vt:lpstr>
      <vt:lpstr>Front Face of Elk Butte</vt:lpstr>
      <vt:lpstr>Snowshed Issue</vt:lpstr>
      <vt:lpstr>Snowshed and Signal Bridge Prepainting</vt:lpstr>
      <vt:lpstr>Shell Gas Station Issue</vt:lpstr>
      <vt:lpstr>Shell Gas Station Scratch built</vt:lpstr>
      <vt:lpstr>Hunting Camp</vt:lpstr>
      <vt:lpstr>Final Detail Landscaping </vt:lpstr>
      <vt:lpstr>Future Plan</vt:lpstr>
      <vt:lpstr>AP-Scenery Category</vt:lpstr>
      <vt:lpstr>Scenery - Terrain</vt:lpstr>
      <vt:lpstr>Scenery - Structures</vt:lpstr>
      <vt:lpstr>Scenery - Background </vt:lpstr>
      <vt:lpstr>Scenery - Lighting</vt:lpstr>
      <vt:lpstr>Scenery – Realism/Conformity</vt:lpstr>
      <vt:lpstr>Copy on Division Webpage</vt:lpstr>
      <vt:lpstr>Wrap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Serious Mountain Scenery</dc:title>
  <dc:creator>Bruce DeMaeyer</dc:creator>
  <cp:lastModifiedBy>Bruce DeMaeyer</cp:lastModifiedBy>
  <cp:revision>64</cp:revision>
  <cp:lastPrinted>2017-08-07T17:55:35Z</cp:lastPrinted>
  <dcterms:created xsi:type="dcterms:W3CDTF">2017-05-09T19:21:31Z</dcterms:created>
  <dcterms:modified xsi:type="dcterms:W3CDTF">2019-11-21T17:17:32Z</dcterms:modified>
</cp:coreProperties>
</file>