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6"/>
  </p:normalViewPr>
  <p:slideViewPr>
    <p:cSldViewPr snapToGrid="0" snapToObjects="1">
      <p:cViewPr varScale="1">
        <p:scale>
          <a:sx n="90" d="100"/>
          <a:sy n="90" d="100"/>
        </p:scale>
        <p:origin x="232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734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3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6431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291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8491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223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270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12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11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77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989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70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33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78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12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14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18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jmri.org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roups.io/g/jmriuser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jmri.org/help/en/html/hardware/index.s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0F421-8C63-0B42-AA67-1AD1839F7A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JMRI 101 Part 0 :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2C4E1F-D788-5345-96B5-CD58FD5D56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Mark Underwood, Jan 6 2019</a:t>
            </a:r>
          </a:p>
        </p:txBody>
      </p:sp>
    </p:spTree>
    <p:extLst>
      <p:ext uri="{BB962C8B-B14F-4D97-AF65-F5344CB8AC3E}">
        <p14:creationId xmlns:p14="http://schemas.microsoft.com/office/powerpoint/2010/main" val="4284448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08125-A7F2-6046-AA5C-F549193B0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Connectivity / Remote 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04B77-094E-0C44-85B9-DD010D982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Built-in Web Server</a:t>
            </a:r>
          </a:p>
          <a:p>
            <a:pPr lvl="1"/>
            <a:r>
              <a:rPr lang="en-US" dirty="0"/>
              <a:t>Can access most JMRI windows (panels, </a:t>
            </a:r>
            <a:r>
              <a:rPr lang="en-US" dirty="0" err="1"/>
              <a:t>etc</a:t>
            </a:r>
            <a:r>
              <a:rPr lang="en-US" dirty="0"/>
              <a:t>) through a browser</a:t>
            </a:r>
          </a:p>
          <a:p>
            <a:pPr lvl="1"/>
            <a:r>
              <a:rPr lang="en-US" dirty="0"/>
              <a:t>Web-optimized version of roster</a:t>
            </a:r>
          </a:p>
          <a:p>
            <a:pPr lvl="1"/>
            <a:r>
              <a:rPr lang="en-US" dirty="0"/>
              <a:t>Web-based throttles</a:t>
            </a:r>
          </a:p>
          <a:p>
            <a:r>
              <a:rPr lang="en-US" dirty="0" err="1"/>
              <a:t>LocoNetOverTCP</a:t>
            </a:r>
            <a:endParaRPr lang="en-US" dirty="0"/>
          </a:p>
          <a:p>
            <a:pPr lvl="1"/>
            <a:r>
              <a:rPr lang="en-US" dirty="0"/>
              <a:t>Can run a remote instance of JMRI as though connected directly to layout</a:t>
            </a:r>
          </a:p>
          <a:p>
            <a:r>
              <a:rPr lang="en-US" dirty="0" err="1"/>
              <a:t>WiThrottle</a:t>
            </a:r>
            <a:r>
              <a:rPr lang="en-US" dirty="0"/>
              <a:t> Server</a:t>
            </a:r>
          </a:p>
          <a:p>
            <a:pPr lvl="1"/>
            <a:r>
              <a:rPr lang="en-US" dirty="0"/>
              <a:t>Support an (effectively) unlimited number of smart phone throttles</a:t>
            </a:r>
          </a:p>
        </p:txBody>
      </p:sp>
    </p:spTree>
    <p:extLst>
      <p:ext uri="{BB962C8B-B14F-4D97-AF65-F5344CB8AC3E}">
        <p14:creationId xmlns:p14="http://schemas.microsoft.com/office/powerpoint/2010/main" val="1795210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356C706-6DEE-CF47-BB8F-3BA76F3124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3810" y="2601938"/>
            <a:ext cx="4224339" cy="35378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6A8902-BBE8-E84F-B327-4BAD29B8A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00E94-83BC-2C4F-948B-1F478D0A2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more information:</a:t>
            </a:r>
          </a:p>
          <a:p>
            <a:pPr lvl="1"/>
            <a:r>
              <a:rPr lang="en-US" dirty="0"/>
              <a:t>JMRI Website: </a:t>
            </a:r>
            <a:r>
              <a:rPr lang="en-US" dirty="0">
                <a:hlinkClick r:id="rId3"/>
              </a:rPr>
              <a:t>https://jmri.org</a:t>
            </a:r>
            <a:endParaRPr lang="en-US" dirty="0"/>
          </a:p>
          <a:p>
            <a:pPr lvl="1"/>
            <a:r>
              <a:rPr lang="en-US" dirty="0"/>
              <a:t>JMRI User’s Group: </a:t>
            </a:r>
            <a:r>
              <a:rPr lang="en-US" dirty="0">
                <a:hlinkClick r:id="rId4"/>
              </a:rPr>
              <a:t>https://groups.io/g/jmriusers</a:t>
            </a:r>
            <a:endParaRPr lang="en-US" dirty="0"/>
          </a:p>
          <a:p>
            <a:pPr lvl="1"/>
            <a:r>
              <a:rPr lang="en-US" dirty="0"/>
              <a:t>Me (</a:t>
            </a:r>
            <a:r>
              <a:rPr lang="en-US" dirty="0" err="1"/>
              <a:t>msunderwd@gmail.com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90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CE484-A44A-3447-A2A1-5A956C018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JMRI Features and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17712-8AC7-5E42-A521-3D74DB3A9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JMRI is a Toolbox</a:t>
            </a:r>
          </a:p>
          <a:p>
            <a:r>
              <a:rPr lang="en-US" dirty="0"/>
              <a:t>Multiple independent but related tools in one package</a:t>
            </a:r>
          </a:p>
          <a:p>
            <a:r>
              <a:rPr lang="en-US" dirty="0"/>
              <a:t>Use what you want, leave the rest</a:t>
            </a:r>
          </a:p>
          <a:p>
            <a:r>
              <a:rPr lang="en-US" dirty="0"/>
              <a:t>Grow or change your JMRI usage as needed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719067-12FA-F14A-AB98-30320EBA8D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400" y="3712098"/>
            <a:ext cx="2898775" cy="2427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323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3B929-89F8-6C44-BEB3-442593B8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3A924-3731-0447-8256-39C83DC97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DecoderPro</a:t>
            </a:r>
            <a:endParaRPr lang="en-US" dirty="0"/>
          </a:p>
          <a:p>
            <a:pPr lvl="1"/>
            <a:r>
              <a:rPr lang="en-US" dirty="0"/>
              <a:t>Decoder programming and Roster management</a:t>
            </a:r>
          </a:p>
          <a:p>
            <a:r>
              <a:rPr lang="en-US" dirty="0" err="1"/>
              <a:t>PanelPro</a:t>
            </a:r>
            <a:endParaRPr lang="en-US" dirty="0"/>
          </a:p>
          <a:p>
            <a:pPr lvl="1"/>
            <a:r>
              <a:rPr lang="en-US" dirty="0"/>
              <a:t>Layout Panels, Signals, Turnouts, Routes, etc.</a:t>
            </a:r>
          </a:p>
          <a:p>
            <a:r>
              <a:rPr lang="en-US" dirty="0" err="1"/>
              <a:t>OperationsPro</a:t>
            </a:r>
            <a:endParaRPr lang="en-US" dirty="0"/>
          </a:p>
          <a:p>
            <a:pPr lvl="1"/>
            <a:r>
              <a:rPr lang="en-US" dirty="0"/>
              <a:t>Car tracking, forwarding, switch lists, manifests, etc.</a:t>
            </a:r>
          </a:p>
          <a:p>
            <a:r>
              <a:rPr lang="en-US" dirty="0" err="1"/>
              <a:t>DispatcherPro</a:t>
            </a:r>
            <a:endParaRPr lang="en-US" dirty="0"/>
          </a:p>
          <a:p>
            <a:pPr lvl="1"/>
            <a:r>
              <a:rPr lang="en-US" dirty="0"/>
              <a:t>Automation and online dispatching</a:t>
            </a:r>
          </a:p>
          <a:p>
            <a:r>
              <a:rPr lang="en-US" dirty="0" err="1"/>
              <a:t>SoundPro</a:t>
            </a:r>
            <a:endParaRPr lang="en-US" dirty="0"/>
          </a:p>
          <a:p>
            <a:pPr lvl="1"/>
            <a:r>
              <a:rPr lang="en-US" dirty="0"/>
              <a:t>Tools for using audio on the layout</a:t>
            </a:r>
          </a:p>
        </p:txBody>
      </p:sp>
    </p:spTree>
    <p:extLst>
      <p:ext uri="{BB962C8B-B14F-4D97-AF65-F5344CB8AC3E}">
        <p14:creationId xmlns:p14="http://schemas.microsoft.com/office/powerpoint/2010/main" val="3152648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77DD9-A427-EE4E-83DF-20C1398D3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E0703-34F0-0841-A871-70612CC4F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Runs on all major platforms (Windows, MacOS X, Linux)</a:t>
            </a:r>
          </a:p>
          <a:p>
            <a:pPr lvl="1"/>
            <a:r>
              <a:rPr lang="en-US" dirty="0"/>
              <a:t>Windows 7-10 and Vista SP2, MacOS X “Lion” through “Mojave”, Linux with Java 1.8 or newer</a:t>
            </a:r>
          </a:p>
          <a:p>
            <a:pPr lvl="1"/>
            <a:r>
              <a:rPr lang="en-US" dirty="0"/>
              <a:t>Older versions of JMRI are available to run on older PCs</a:t>
            </a:r>
          </a:p>
          <a:p>
            <a:r>
              <a:rPr lang="en-US" dirty="0"/>
              <a:t>JMRI supports almost any hardware system that has a computer interface</a:t>
            </a:r>
          </a:p>
          <a:p>
            <a:pPr lvl="1"/>
            <a:r>
              <a:rPr lang="en-US" dirty="0"/>
              <a:t>All major (and most minor) DCC systems</a:t>
            </a:r>
          </a:p>
          <a:p>
            <a:pPr lvl="1"/>
            <a:r>
              <a:rPr lang="en-US" dirty="0"/>
              <a:t>Many other systems (C/MRI, CTI </a:t>
            </a:r>
            <a:r>
              <a:rPr lang="en-US" dirty="0" err="1"/>
              <a:t>TrainBrain</a:t>
            </a:r>
            <a:r>
              <a:rPr lang="en-US" dirty="0"/>
              <a:t>, LCC, </a:t>
            </a:r>
            <a:r>
              <a:rPr lang="en-US" dirty="0" err="1"/>
              <a:t>RailDriver</a:t>
            </a:r>
            <a:r>
              <a:rPr lang="en-US" dirty="0"/>
              <a:t>, etc.)</a:t>
            </a:r>
          </a:p>
          <a:p>
            <a:pPr lvl="1"/>
            <a:r>
              <a:rPr lang="en-US" dirty="0"/>
              <a:t>Specialty hardware (RFID, location systems, </a:t>
            </a:r>
            <a:r>
              <a:rPr lang="en-US" dirty="0" err="1"/>
              <a:t>Xbee</a:t>
            </a:r>
            <a:r>
              <a:rPr lang="en-US" dirty="0"/>
              <a:t>, etc.)</a:t>
            </a:r>
          </a:p>
          <a:p>
            <a:r>
              <a:rPr lang="en-US" dirty="0"/>
              <a:t>Hardware Support Documentation:</a:t>
            </a:r>
          </a:p>
          <a:p>
            <a:pPr lvl="1"/>
            <a:r>
              <a:rPr lang="en-US" dirty="0">
                <a:hlinkClick r:id="rId2"/>
              </a:rPr>
              <a:t>http://jmri.org/help/en/html/hardware/index.shtml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351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51718-2F86-3741-9207-6037822A6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DecoderPro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89B4A-9C96-FF4B-A38C-910227506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3968751" cy="377762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Easy to use features</a:t>
            </a:r>
          </a:p>
          <a:p>
            <a:pPr lvl="1"/>
            <a:r>
              <a:rPr lang="en-US" dirty="0"/>
              <a:t>User-friendly dialogs for setting options</a:t>
            </a:r>
          </a:p>
          <a:p>
            <a:pPr lvl="1"/>
            <a:r>
              <a:rPr lang="en-US" dirty="0"/>
              <a:t>No need to memorize or calculate CVs or SVs</a:t>
            </a:r>
          </a:p>
          <a:p>
            <a:pPr lvl="1"/>
            <a:r>
              <a:rPr lang="en-US" dirty="0"/>
              <a:t>Supports an impressive list of decoders from all major manufacturers</a:t>
            </a:r>
          </a:p>
          <a:p>
            <a:pPr lvl="1"/>
            <a:r>
              <a:rPr lang="en-US" dirty="0"/>
              <a:t>Manage locomotive consists easily</a:t>
            </a:r>
          </a:p>
          <a:p>
            <a:r>
              <a:rPr lang="en-US" dirty="0"/>
              <a:t>Roster management</a:t>
            </a:r>
          </a:p>
          <a:p>
            <a:pPr lvl="1"/>
            <a:r>
              <a:rPr lang="en-US" dirty="0"/>
              <a:t>Keep track of your locomotives</a:t>
            </a:r>
          </a:p>
          <a:p>
            <a:pPr lvl="1"/>
            <a:r>
              <a:rPr lang="en-US" dirty="0"/>
              <a:t>Store, duplicate, modify configurations</a:t>
            </a:r>
          </a:p>
          <a:p>
            <a:pPr lvl="1"/>
            <a:r>
              <a:rPr lang="en-US" dirty="0"/>
              <a:t>Group locos by type, owner, decoder, or any other parameter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7BFCEE-0F22-EA41-9110-3B69DD3528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651" y="2095500"/>
            <a:ext cx="5805522" cy="363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999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465E0-F376-FB45-8FE2-C2AE9200D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PanelPro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4EE8A-14C9-5147-8B3B-FF54638FA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4625976" cy="3777622"/>
          </a:xfrm>
        </p:spPr>
        <p:txBody>
          <a:bodyPr/>
          <a:lstStyle/>
          <a:p>
            <a:r>
              <a:rPr lang="en-US" dirty="0"/>
              <a:t>Create a variety of panel types, from classic CTC style to layout schematics</a:t>
            </a:r>
          </a:p>
          <a:p>
            <a:r>
              <a:rPr lang="en-US" dirty="0"/>
              <a:t>Control signals, turnouts, blocks, routes, and accessories</a:t>
            </a:r>
          </a:p>
          <a:p>
            <a:r>
              <a:rPr lang="en-US" dirty="0"/>
              <a:t>Design panels to suit your visual preferences</a:t>
            </a:r>
          </a:p>
          <a:p>
            <a:r>
              <a:rPr lang="en-US" dirty="0"/>
              <a:t>Manage components from multiple systems (DCC, </a:t>
            </a:r>
            <a:r>
              <a:rPr lang="en-US" dirty="0" err="1"/>
              <a:t>LocoNet</a:t>
            </a:r>
            <a:r>
              <a:rPr lang="en-US" dirty="0"/>
              <a:t>, LCC, etc.)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9B8C9A-786B-7849-9173-7CC8FAFFA2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0" y="2133600"/>
            <a:ext cx="4346575" cy="3310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831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94DE1-CD98-354A-AF4B-08BE3981E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OperationsPro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BC438-9CD0-7043-AD2D-4D2E60FE4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4711701" cy="37776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Manage your railroad paperwork</a:t>
            </a:r>
          </a:p>
          <a:p>
            <a:r>
              <a:rPr lang="en-US" dirty="0"/>
              <a:t>Locations, routes, schedules, cars, trains</a:t>
            </a:r>
          </a:p>
          <a:p>
            <a:r>
              <a:rPr lang="en-US" dirty="0"/>
              <a:t>Print realistic switch lists and manifests</a:t>
            </a:r>
          </a:p>
          <a:p>
            <a:r>
              <a:rPr lang="en-US" dirty="0"/>
              <a:t>Track car locations and loads</a:t>
            </a:r>
          </a:p>
          <a:p>
            <a:r>
              <a:rPr lang="en-US" dirty="0"/>
              <a:t>Keep inventory of cars and locomotives</a:t>
            </a:r>
          </a:p>
          <a:p>
            <a:r>
              <a:rPr lang="en-US" dirty="0"/>
              <a:t>Move cars on simple or complex schedules</a:t>
            </a:r>
          </a:p>
          <a:p>
            <a:r>
              <a:rPr lang="en-US" dirty="0"/>
              <a:t>Handle complex systems like off-spots, staging, track pools, etc.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EE6AA1-E44D-9A48-B65E-2BC582333E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2902" y="1629254"/>
            <a:ext cx="3272345" cy="4786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126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2A6F5-1BEB-CC4F-814A-F43A05E4B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Dispatcher Pro and Sound Pro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D4800-4CB9-7541-AAAE-926CB474B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DispatcherPro</a:t>
            </a:r>
            <a:endParaRPr lang="en-US" dirty="0"/>
          </a:p>
          <a:p>
            <a:pPr lvl="1"/>
            <a:r>
              <a:rPr lang="en-US" dirty="0"/>
              <a:t>Automated train operations</a:t>
            </a:r>
          </a:p>
          <a:p>
            <a:pPr lvl="1"/>
            <a:r>
              <a:rPr lang="en-US" dirty="0"/>
              <a:t>Can schedule trains to stop, start, route, and move on their own</a:t>
            </a:r>
          </a:p>
          <a:p>
            <a:pPr lvl="1"/>
            <a:r>
              <a:rPr lang="en-US" dirty="0"/>
              <a:t>Requires suitable sensors, turnout control and train control hardware</a:t>
            </a:r>
          </a:p>
          <a:p>
            <a:r>
              <a:rPr lang="en-US" dirty="0" err="1"/>
              <a:t>SoundPro</a:t>
            </a:r>
            <a:endParaRPr lang="en-US" dirty="0"/>
          </a:p>
          <a:p>
            <a:pPr lvl="1"/>
            <a:r>
              <a:rPr lang="en-US" dirty="0"/>
              <a:t>Control sound effects for the layout</a:t>
            </a:r>
          </a:p>
          <a:p>
            <a:pPr lvl="1"/>
            <a:r>
              <a:rPr lang="en-US" dirty="0"/>
              <a:t>Played through the computer’s audio system</a:t>
            </a:r>
          </a:p>
          <a:p>
            <a:pPr lvl="1"/>
            <a:r>
              <a:rPr lang="en-US" dirty="0"/>
              <a:t>Sounds can be triggered by any events (sensors, turnouts, clocks, etc.) in JMRI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479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75E91-A6F8-4248-81BE-A08D3334E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E32CE-9D95-4F49-8FC7-55ED63DF0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Logix</a:t>
            </a:r>
          </a:p>
          <a:p>
            <a:pPr lvl="1"/>
            <a:r>
              <a:rPr lang="en-US" dirty="0"/>
              <a:t>Monitor layout state and take action on certain conditions</a:t>
            </a:r>
          </a:p>
          <a:p>
            <a:pPr lvl="1"/>
            <a:r>
              <a:rPr lang="en-US" dirty="0"/>
              <a:t>Intuitive, but powerful interface for specifying decision making</a:t>
            </a:r>
          </a:p>
          <a:p>
            <a:r>
              <a:rPr lang="en-US" dirty="0"/>
              <a:t>Signaling</a:t>
            </a:r>
          </a:p>
          <a:p>
            <a:pPr lvl="1"/>
            <a:r>
              <a:rPr lang="en-US" dirty="0"/>
              <a:t>Built-in support for realistic, prototypical signal systems</a:t>
            </a:r>
          </a:p>
          <a:p>
            <a:pPr lvl="1"/>
            <a:r>
              <a:rPr lang="en-US" dirty="0"/>
              <a:t>Simple Signal Logic (SSL) makes setup easy for most common systems</a:t>
            </a:r>
          </a:p>
          <a:p>
            <a:r>
              <a:rPr lang="en-US" dirty="0"/>
              <a:t>Routes</a:t>
            </a:r>
          </a:p>
          <a:p>
            <a:pPr lvl="1"/>
            <a:r>
              <a:rPr lang="en-US" dirty="0"/>
              <a:t>Set up paths through the layout (e.g. Staging to Smith Junction)</a:t>
            </a:r>
          </a:p>
          <a:p>
            <a:pPr lvl="1"/>
            <a:r>
              <a:rPr lang="en-US" dirty="0"/>
              <a:t>Automatically trigger turnouts, signals, sound effects, etc.</a:t>
            </a:r>
          </a:p>
          <a:p>
            <a:r>
              <a:rPr lang="en-US" dirty="0"/>
              <a:t>Fast Clocks</a:t>
            </a:r>
          </a:p>
          <a:p>
            <a:r>
              <a:rPr lang="en-US" dirty="0"/>
              <a:t>Speedometers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82474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{05461BBE-AE85-FF4E-8821-2DA9363984DA}tf10001069</Template>
  <TotalTime>71</TotalTime>
  <Words>591</Words>
  <Application>Microsoft Macintosh PowerPoint</Application>
  <PresentationFormat>Widescreen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JMRI 101 Part 0 : Overview</vt:lpstr>
      <vt:lpstr>JMRI Features and Components</vt:lpstr>
      <vt:lpstr>Major Components</vt:lpstr>
      <vt:lpstr>Hardware Support</vt:lpstr>
      <vt:lpstr>DecoderPro</vt:lpstr>
      <vt:lpstr>PanelPro</vt:lpstr>
      <vt:lpstr>OperationsPro</vt:lpstr>
      <vt:lpstr>Dispatcher Pro and Sound Pro</vt:lpstr>
      <vt:lpstr>Other Tools</vt:lpstr>
      <vt:lpstr>Connectivity / Remote Ops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JMRI 101 Part 0 : Overview</dc:title>
  <dc:creator>Mark Underwood</dc:creator>
  <cp:lastModifiedBy>Mark Underwood</cp:lastModifiedBy>
  <cp:revision>7</cp:revision>
  <dcterms:created xsi:type="dcterms:W3CDTF">2018-12-17T15:04:54Z</dcterms:created>
  <dcterms:modified xsi:type="dcterms:W3CDTF">2019-01-05T21:48:17Z</dcterms:modified>
</cp:coreProperties>
</file>