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2" r:id="rId4"/>
    <p:sldId id="263" r:id="rId5"/>
    <p:sldId id="257" r:id="rId6"/>
    <p:sldId id="259" r:id="rId7"/>
    <p:sldId id="260" r:id="rId8"/>
    <p:sldId id="261" r:id="rId9"/>
    <p:sldId id="265" r:id="rId10"/>
    <p:sldId id="266" r:id="rId11"/>
    <p:sldId id="264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906D5-0465-417C-9FC3-8EB45CA70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169BBA-D517-409A-B92F-CC64C633F7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FB891-28EF-4DF8-89FF-3D8CDCCE6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28D8-D68D-41CA-A69B-A1E5D267F94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46E79-B36F-44E9-A41C-2CCFB0478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F99DE-67EF-4737-9C97-0400A7CA3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6093-D05C-4BA5-8BA8-53CD09F3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3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47510-FDDA-47E9-99B2-136D1B16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455712-28A2-410B-BE27-58A055A14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3F91E-7774-440B-8E57-0BAF82C5B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28D8-D68D-41CA-A69B-A1E5D267F94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D0CEA-3C28-4289-AD4F-3035E6AE8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4BA36-E171-475A-956B-CF5667BF3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6093-D05C-4BA5-8BA8-53CD09F3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5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0A892E-30B8-4260-A3B4-D342DD0BF5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88534-1AB7-492B-ABB1-13D4F8D8F5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DA05D-4306-46E2-BDA1-06A839B2A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28D8-D68D-41CA-A69B-A1E5D267F94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26ACF-EDD1-4723-A7B9-C269DFDE0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7B2DF-6891-490B-9794-FC82FE36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6093-D05C-4BA5-8BA8-53CD09F3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3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1C91-A305-4DE8-A49C-5553FA882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ACD95-D460-44AF-A135-E4C143EF8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BF327-9ED6-44CE-8046-6DA3DA412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28D8-D68D-41CA-A69B-A1E5D267F94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7DFCD-6122-4B3C-992F-C152A73CF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687DB-F31C-40D3-BA6D-D671445BE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6093-D05C-4BA5-8BA8-53CD09F3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3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46BE4-51AD-42E2-AA25-027B6F417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AD8CA-8F2A-4D7A-93AA-0766D894B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219B4-552C-40B5-93C1-503A57338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28D8-D68D-41CA-A69B-A1E5D267F94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98793-49A1-4DF1-B669-88598F28F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4BDC8-B8C2-4048-BAFF-3D818CDD8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6093-D05C-4BA5-8BA8-53CD09F3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5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E7DC0-C901-40A4-A5A0-7419DD121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438AE-ABAF-4770-B7E2-38D02AE51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051E5-691C-41F3-9669-C0D0CFAB3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6604C-127D-42BA-A32A-46A52C9B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28D8-D68D-41CA-A69B-A1E5D267F94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BF821-CE1A-4955-BE97-B464D635A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53BBF-FC82-428B-B49C-A6C20FEF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6093-D05C-4BA5-8BA8-53CD09F3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3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3E8DF-C3EC-419C-B38E-40E4210F3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772511-31DB-4775-BABB-DBD220D01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FE50D-0ADB-43FD-90F4-0F09F660B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3C611D-65E6-4176-9870-B7C4D971C0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4D857A-014A-4019-9281-C8AFDAB83D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804D3F-D26D-4277-9787-E4CCA5187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28D8-D68D-41CA-A69B-A1E5D267F94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833304-DBCB-4F57-8BAC-E6DC1CDAC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D5EB9F-3FED-4DBC-BDC1-3F1AB530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6093-D05C-4BA5-8BA8-53CD09F3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1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AAA64-9294-4263-8DC9-E91E018F2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3FF2FE-7B62-41BB-B560-C25FE1434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28D8-D68D-41CA-A69B-A1E5D267F94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36029F-0F21-4877-A72C-6E2DE37A8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FEAEB9-8272-4414-907D-8CF03A0AB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6093-D05C-4BA5-8BA8-53CD09F3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1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6F588D-BAE6-4DEF-9985-343F33DB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28D8-D68D-41CA-A69B-A1E5D267F94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EBC540-3E62-4433-A707-F62B208A0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37E7D-AEBA-4DE3-9282-BFD7AF5FF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6093-D05C-4BA5-8BA8-53CD09F3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9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57AA2-158D-4A9A-8A67-680281A30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DFB9C-02FE-44EE-9AB1-BFA3D1A98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CFB0B6-6AF3-49C6-B2DA-7F2E40866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B2504-1488-4B0C-9213-FCDA026CB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28D8-D68D-41CA-A69B-A1E5D267F94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75803-CC39-4A7A-86E8-CCD46F7C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73F67-B362-45C3-AC15-4D3A3765A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6093-D05C-4BA5-8BA8-53CD09F3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29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9F27E-D5C1-4F06-9EFB-439AD5DDC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2C80AD-5C08-4F56-8A02-BEFB284502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FB0B46-A1AC-4639-BCC9-3AB44BC55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941D4-4144-48A7-A284-D9DA6CE21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28D8-D68D-41CA-A69B-A1E5D267F94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50524C-9408-426A-A751-147C64014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2B897-169F-4B7F-822D-6FB3CC82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6093-D05C-4BA5-8BA8-53CD09F3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4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4E448-24FF-4A02-A1C1-0B0AFF6C8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FD7DD-56CC-4DE8-925E-87C13D8CA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79A2E-EDB0-49EE-B0DC-DF26EC7870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D28D8-D68D-41CA-A69B-A1E5D267F94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059C8-2B58-4C82-B48D-C0EF13CED9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684D8-B39A-4A23-875A-1D21BD5458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A6093-D05C-4BA5-8BA8-53CD09F3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2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24B7A-63F0-4F39-85F6-91A6B808DE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Layout Design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F7B614-B185-42EF-82DF-A38481E801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Division 10 Roundtable</a:t>
            </a:r>
          </a:p>
          <a:p>
            <a:r>
              <a:rPr lang="en-US" dirty="0"/>
              <a:t>October 6, 2019</a:t>
            </a:r>
          </a:p>
        </p:txBody>
      </p:sp>
    </p:spTree>
    <p:extLst>
      <p:ext uri="{BB962C8B-B14F-4D97-AF65-F5344CB8AC3E}">
        <p14:creationId xmlns:p14="http://schemas.microsoft.com/office/powerpoint/2010/main" val="1973948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4588B-EA56-4D14-A00D-2C755AF71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Model Railroad Planning - Annual</a:t>
            </a:r>
            <a:br>
              <a:rPr lang="en-US" dirty="0"/>
            </a:br>
            <a:r>
              <a:rPr lang="en-US" sz="2800" dirty="0"/>
              <a:t>Mike Dodd, 1996, Annual on Layout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A0F14-2F06-412E-949D-71EBA2A9D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 cost of CAD </a:t>
            </a:r>
          </a:p>
          <a:p>
            <a:r>
              <a:rPr lang="en-US" dirty="0"/>
              <a:t>Learning curve </a:t>
            </a:r>
          </a:p>
          <a:p>
            <a:pPr marL="457200" lvl="1" indent="0">
              <a:buNone/>
            </a:pPr>
            <a:r>
              <a:rPr lang="en-US" dirty="0"/>
              <a:t>- time spent?</a:t>
            </a:r>
          </a:p>
          <a:p>
            <a:r>
              <a:rPr lang="en-US" dirty="0"/>
              <a:t>Advantages</a:t>
            </a:r>
          </a:p>
          <a:p>
            <a:pPr lvl="1">
              <a:buFontTx/>
              <a:buChar char="-"/>
            </a:pPr>
            <a:r>
              <a:rPr lang="en-US" dirty="0"/>
              <a:t>precision</a:t>
            </a:r>
          </a:p>
          <a:p>
            <a:pPr lvl="1">
              <a:buFontTx/>
              <a:buChar char="-"/>
            </a:pPr>
            <a:r>
              <a:rPr lang="en-US" dirty="0"/>
              <a:t>bill of materials</a:t>
            </a:r>
          </a:p>
          <a:p>
            <a:pPr lvl="1">
              <a:buFontTx/>
              <a:buChar char="-"/>
            </a:pPr>
            <a:r>
              <a:rPr lang="en-US" dirty="0"/>
              <a:t>prevents mistakes</a:t>
            </a:r>
          </a:p>
          <a:p>
            <a:pPr lvl="1">
              <a:buFontTx/>
              <a:buChar char="-"/>
            </a:pPr>
            <a:r>
              <a:rPr lang="en-US" dirty="0"/>
              <a:t>operation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287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476E4-5CF6-4313-B180-4937F572F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Come-and-go layout design</a:t>
            </a:r>
            <a:br>
              <a:rPr lang="en-US" dirty="0"/>
            </a:br>
            <a:r>
              <a:rPr lang="en-US" sz="2800" dirty="0"/>
              <a:t>Jeff Madden, March 1991, MR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AC2B7-FB9E-4C0F-A890-08849DE6A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Frank Ellison:</a:t>
            </a:r>
          </a:p>
          <a:p>
            <a:pPr marL="0" indent="0" algn="ctr">
              <a:buNone/>
            </a:pPr>
            <a:r>
              <a:rPr lang="en-US" dirty="0"/>
              <a:t>“model railroad a stage and trains are actors who enter and exit”</a:t>
            </a:r>
          </a:p>
          <a:p>
            <a:r>
              <a:rPr lang="en-US" dirty="0"/>
              <a:t>Visible stage – the feature</a:t>
            </a:r>
          </a:p>
          <a:p>
            <a:r>
              <a:rPr lang="en-US" dirty="0"/>
              <a:t>Advantages</a:t>
            </a:r>
          </a:p>
          <a:p>
            <a:pPr lvl="1">
              <a:buFontTx/>
              <a:buChar char="-"/>
            </a:pPr>
            <a:r>
              <a:rPr lang="en-US" sz="2000" dirty="0"/>
              <a:t>Easier track planning</a:t>
            </a:r>
          </a:p>
          <a:p>
            <a:pPr lvl="1">
              <a:buFontTx/>
              <a:buChar char="-"/>
            </a:pPr>
            <a:r>
              <a:rPr lang="en-US" sz="2000" dirty="0"/>
              <a:t>Simpler benchwork</a:t>
            </a:r>
          </a:p>
          <a:p>
            <a:pPr lvl="1">
              <a:buFontTx/>
              <a:buChar char="-"/>
            </a:pPr>
            <a:r>
              <a:rPr lang="en-US" sz="2000" dirty="0"/>
              <a:t>Limited scenery area</a:t>
            </a:r>
          </a:p>
          <a:p>
            <a:pPr lvl="1">
              <a:buFontTx/>
              <a:buChar char="-"/>
            </a:pPr>
            <a:r>
              <a:rPr lang="en-US" sz="2000" dirty="0"/>
              <a:t>No duck-</a:t>
            </a:r>
            <a:r>
              <a:rPr lang="en-US" sz="2000" dirty="0" err="1"/>
              <a:t>unders</a:t>
            </a:r>
            <a:endParaRPr lang="en-US" sz="2000" dirty="0"/>
          </a:p>
          <a:p>
            <a:pPr lvl="1">
              <a:buFontTx/>
              <a:buChar char="-"/>
            </a:pPr>
            <a:r>
              <a:rPr lang="en-US" sz="2000" dirty="0"/>
              <a:t>Cheaper – prefab track &amp; turnouts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695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DF991-A3A3-4F00-B533-1E178FCA9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376"/>
            <a:ext cx="10515600" cy="3302598"/>
          </a:xfrm>
        </p:spPr>
        <p:txBody>
          <a:bodyPr/>
          <a:lstStyle/>
          <a:p>
            <a:pPr algn="ctr"/>
            <a:r>
              <a:rPr lang="en-US" dirty="0"/>
              <a:t>ROUNDTABLE</a:t>
            </a:r>
            <a:br>
              <a:rPr lang="en-US" dirty="0"/>
            </a:br>
            <a:r>
              <a:rPr lang="en-US" dirty="0"/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354728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8BCB3-626A-4BB5-91D3-E5DF87952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Some Thoughts – Rambling!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BA138-805D-4604-9814-D649DE7F9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want to do?</a:t>
            </a:r>
          </a:p>
          <a:p>
            <a:r>
              <a:rPr lang="en-US" dirty="0"/>
              <a:t>How much are you willing to spend?</a:t>
            </a:r>
          </a:p>
          <a:p>
            <a:pPr lvl="1">
              <a:buFontTx/>
              <a:buChar char="-"/>
            </a:pPr>
            <a:r>
              <a:rPr lang="en-US" dirty="0"/>
              <a:t>time &amp; material</a:t>
            </a:r>
          </a:p>
          <a:p>
            <a:pPr lvl="1">
              <a:buFontTx/>
              <a:buChar char="-"/>
            </a:pPr>
            <a:r>
              <a:rPr lang="en-US" dirty="0"/>
              <a:t>reward</a:t>
            </a:r>
          </a:p>
          <a:p>
            <a:r>
              <a:rPr lang="en-US" dirty="0"/>
              <a:t>Where are you going to put it?</a:t>
            </a:r>
          </a:p>
          <a:p>
            <a:r>
              <a:rPr lang="en-US" dirty="0"/>
              <a:t>How long will it take to get running?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Are you having FUN?</a:t>
            </a:r>
          </a:p>
        </p:txBody>
      </p:sp>
    </p:spTree>
    <p:extLst>
      <p:ext uri="{BB962C8B-B14F-4D97-AF65-F5344CB8AC3E}">
        <p14:creationId xmlns:p14="http://schemas.microsoft.com/office/powerpoint/2010/main" val="3047166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166E4-D481-4A60-9A75-379B9950D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Some sources</a:t>
            </a:r>
            <a:br>
              <a:rPr lang="en-US" dirty="0"/>
            </a:br>
            <a:r>
              <a:rPr lang="en-US" sz="2800" dirty="0"/>
              <a:t>MR &amp; RMC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23FE0-CE42-43E6-9A9B-311AEC017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Track Plan Design – Lance Mindheim, Oct 2019</a:t>
            </a:r>
          </a:p>
          <a:p>
            <a:r>
              <a:rPr lang="en-US" dirty="0"/>
              <a:t>Top 10 – Tony Koester, May 2002</a:t>
            </a:r>
          </a:p>
          <a:p>
            <a:r>
              <a:rPr lang="en-US" dirty="0"/>
              <a:t>Computer Aided – Keith Thompson, Mar 1997</a:t>
            </a:r>
          </a:p>
          <a:p>
            <a:r>
              <a:rPr lang="en-US" dirty="0"/>
              <a:t>MR Planning (annual issue) – Mike Dodd, 1996</a:t>
            </a:r>
          </a:p>
          <a:p>
            <a:r>
              <a:rPr lang="en-US" dirty="0"/>
              <a:t>Come &amp; Go – Jeff Madden, Mar 1991</a:t>
            </a:r>
          </a:p>
        </p:txBody>
      </p:sp>
    </p:spTree>
    <p:extLst>
      <p:ext uri="{BB962C8B-B14F-4D97-AF65-F5344CB8AC3E}">
        <p14:creationId xmlns:p14="http://schemas.microsoft.com/office/powerpoint/2010/main" val="2654967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0BE8-227A-4EBC-897D-CA9A553FA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Three Purposes of Track</a:t>
            </a:r>
            <a:br>
              <a:rPr lang="en-US" dirty="0"/>
            </a:br>
            <a:r>
              <a:rPr lang="en-US" sz="2800" dirty="0"/>
              <a:t>Lance Mindheim, “One Track Mind?”, RMC-10/19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B490B-470B-47C4-A04E-D1A45A5E0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Necessity</a:t>
            </a:r>
          </a:p>
          <a:p>
            <a:pPr marL="457200" lvl="1" indent="0">
              <a:buNone/>
            </a:pPr>
            <a:r>
              <a:rPr lang="en-US" dirty="0"/>
              <a:t>- What used for?</a:t>
            </a:r>
          </a:p>
          <a:p>
            <a:r>
              <a:rPr lang="en-US" dirty="0"/>
              <a:t>Operational Interest</a:t>
            </a:r>
          </a:p>
          <a:p>
            <a:pPr lvl="1">
              <a:buFontTx/>
              <a:buChar char="-"/>
            </a:pPr>
            <a:r>
              <a:rPr lang="en-US" dirty="0"/>
              <a:t>Support hobby aspect</a:t>
            </a:r>
          </a:p>
          <a:p>
            <a:pPr lvl="1">
              <a:buFontTx/>
              <a:buChar char="-"/>
            </a:pPr>
            <a:r>
              <a:rPr lang="en-US" dirty="0"/>
              <a:t>Enjoyable?</a:t>
            </a:r>
          </a:p>
          <a:p>
            <a:r>
              <a:rPr lang="en-US" dirty="0"/>
              <a:t>Scenic Interest</a:t>
            </a:r>
          </a:p>
          <a:p>
            <a:pPr marL="457200" lvl="1" indent="0">
              <a:buNone/>
            </a:pPr>
            <a:r>
              <a:rPr lang="en-US" dirty="0"/>
              <a:t>- Track density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Q - Are those features worth it?</a:t>
            </a:r>
          </a:p>
          <a:p>
            <a:pPr lvl="1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38F9C-679E-4C1D-AA69-A66A5AFD3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Top 10 Goals in </a:t>
            </a:r>
            <a:r>
              <a:rPr lang="en-US" dirty="0" err="1"/>
              <a:t>Layou</a:t>
            </a:r>
            <a:r>
              <a:rPr lang="en-US" dirty="0"/>
              <a:t> Design</a:t>
            </a:r>
            <a:br>
              <a:rPr lang="en-US" dirty="0"/>
            </a:br>
            <a:r>
              <a:rPr lang="en-US" sz="3100" dirty="0"/>
              <a:t>Tony Koester, May 2002, MR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B72D-CD46-4C2C-8289-676AD35DA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 – Staging</a:t>
            </a:r>
          </a:p>
          <a:p>
            <a:pPr marL="0" indent="0">
              <a:buNone/>
            </a:pPr>
            <a:r>
              <a:rPr lang="en-US" dirty="0"/>
              <a:t>	- Does it connect?</a:t>
            </a:r>
          </a:p>
          <a:p>
            <a:pPr marL="0" indent="0">
              <a:buNone/>
            </a:pPr>
            <a:r>
              <a:rPr lang="en-US" dirty="0"/>
              <a:t>2 – Linear Design</a:t>
            </a:r>
          </a:p>
          <a:p>
            <a:pPr marL="0" indent="0">
              <a:buNone/>
            </a:pPr>
            <a:r>
              <a:rPr lang="en-US" dirty="0"/>
              <a:t>	- Follow the train?</a:t>
            </a:r>
          </a:p>
          <a:p>
            <a:pPr marL="0" indent="0">
              <a:buNone/>
            </a:pPr>
            <a:r>
              <a:rPr lang="en-US" dirty="0"/>
              <a:t>3 – Walkaround Control</a:t>
            </a:r>
          </a:p>
          <a:p>
            <a:pPr marL="0" indent="0">
              <a:buNone/>
            </a:pPr>
            <a:r>
              <a:rPr lang="en-US" dirty="0"/>
              <a:t>	- For the engineer/crew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50435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3B285-32C2-4020-A9E9-0D1590EEC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Top 10 – continued,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B97D5-4988-4204-8E64-70FDBBF65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 – Car Forwarding System</a:t>
            </a:r>
          </a:p>
          <a:p>
            <a:pPr marL="0" indent="0">
              <a:buNone/>
            </a:pPr>
            <a:r>
              <a:rPr lang="en-US" dirty="0"/>
              <a:t>	- Simulate work</a:t>
            </a:r>
          </a:p>
          <a:p>
            <a:pPr marL="0" indent="0">
              <a:buNone/>
            </a:pPr>
            <a:r>
              <a:rPr lang="en-US" dirty="0"/>
              <a:t>5 – Interchanges</a:t>
            </a:r>
          </a:p>
          <a:p>
            <a:pPr marL="0" indent="0">
              <a:buNone/>
            </a:pPr>
            <a:r>
              <a:rPr lang="en-US" dirty="0"/>
              <a:t>	- Deliver to and receive cars from other roads</a:t>
            </a:r>
          </a:p>
          <a:p>
            <a:pPr marL="0" indent="0">
              <a:buNone/>
            </a:pPr>
            <a:r>
              <a:rPr lang="en-US" dirty="0"/>
              <a:t>6 – Large Industries</a:t>
            </a:r>
          </a:p>
          <a:p>
            <a:pPr marL="0" indent="0">
              <a:buNone/>
            </a:pPr>
            <a:r>
              <a:rPr lang="en-US" dirty="0"/>
              <a:t>	- Generate traffic (a lot!)</a:t>
            </a:r>
          </a:p>
        </p:txBody>
      </p:sp>
    </p:spTree>
    <p:extLst>
      <p:ext uri="{BB962C8B-B14F-4D97-AF65-F5344CB8AC3E}">
        <p14:creationId xmlns:p14="http://schemas.microsoft.com/office/powerpoint/2010/main" val="161632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CC249-7842-4A19-B7AD-0040FE43F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Top 10 – continued,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B4686-BAE4-44F9-9DFA-8FBBA5B1C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7 – Switching</a:t>
            </a:r>
          </a:p>
          <a:p>
            <a:pPr marL="0" indent="0">
              <a:buNone/>
            </a:pPr>
            <a:r>
              <a:rPr lang="en-US" dirty="0"/>
              <a:t>	- ‘Intellectual challenge’</a:t>
            </a:r>
          </a:p>
          <a:p>
            <a:pPr marL="0" indent="0">
              <a:buNone/>
            </a:pPr>
            <a:r>
              <a:rPr lang="en-US" dirty="0"/>
              <a:t>8 – Traffic Control</a:t>
            </a:r>
          </a:p>
          <a:p>
            <a:pPr marL="0" indent="0">
              <a:buNone/>
            </a:pPr>
            <a:r>
              <a:rPr lang="en-US" dirty="0"/>
              <a:t>	- Dispatcher?</a:t>
            </a:r>
          </a:p>
          <a:p>
            <a:pPr marL="0" indent="0">
              <a:buNone/>
            </a:pPr>
            <a:r>
              <a:rPr lang="en-US" dirty="0"/>
              <a:t>9 – Branch or Short Line</a:t>
            </a:r>
          </a:p>
          <a:p>
            <a:pPr marL="0" indent="0">
              <a:buNone/>
            </a:pPr>
            <a:r>
              <a:rPr lang="en-US" dirty="0"/>
              <a:t>	- Use older/smaller </a:t>
            </a:r>
            <a:r>
              <a:rPr lang="en-US" dirty="0" err="1"/>
              <a:t>equiptment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4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8A705-0531-4A1F-B93A-8DA0C6F50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10 – continued,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62DE0-0231-431B-ABE7-F45509997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10 – Sound</a:t>
            </a:r>
          </a:p>
          <a:p>
            <a:pPr marL="0" indent="0">
              <a:buNone/>
            </a:pPr>
            <a:r>
              <a:rPr lang="en-US" dirty="0"/>
              <a:t>	- Realism (DCC)</a:t>
            </a:r>
          </a:p>
          <a:p>
            <a:pPr marL="0" indent="0">
              <a:buNone/>
            </a:pPr>
            <a:r>
              <a:rPr lang="en-US" dirty="0"/>
              <a:t>Bonus – Comfort</a:t>
            </a:r>
          </a:p>
          <a:p>
            <a:pPr marL="0" indent="0">
              <a:buNone/>
            </a:pPr>
            <a:r>
              <a:rPr lang="en-US" dirty="0"/>
              <a:t>	- Carpeting/Crew Lounge</a:t>
            </a:r>
          </a:p>
        </p:txBody>
      </p:sp>
    </p:spTree>
    <p:extLst>
      <p:ext uri="{BB962C8B-B14F-4D97-AF65-F5344CB8AC3E}">
        <p14:creationId xmlns:p14="http://schemas.microsoft.com/office/powerpoint/2010/main" val="858105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4A4BE-BBCD-47CF-82C7-61EFAEEBE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Computer-aided Layout Design</a:t>
            </a:r>
            <a:br>
              <a:rPr lang="en-US" dirty="0"/>
            </a:br>
            <a:r>
              <a:rPr lang="en-US" sz="2800" dirty="0"/>
              <a:t>Keith Thompson, March 1997, MR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9D593-E87C-4093-8645-99C5BAFC1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real cost of CAD - Advantages</a:t>
            </a:r>
          </a:p>
          <a:p>
            <a:pPr lvl="1">
              <a:buFontTx/>
              <a:buChar char="-"/>
            </a:pPr>
            <a:r>
              <a:rPr lang="en-US" dirty="0"/>
              <a:t>Precision</a:t>
            </a:r>
          </a:p>
          <a:p>
            <a:pPr lvl="1">
              <a:buFontTx/>
              <a:buChar char="-"/>
            </a:pPr>
            <a:r>
              <a:rPr lang="en-US" dirty="0"/>
              <a:t>Bill of Materials</a:t>
            </a:r>
          </a:p>
          <a:p>
            <a:pPr lvl="1">
              <a:buFontTx/>
              <a:buChar char="-"/>
            </a:pPr>
            <a:r>
              <a:rPr lang="en-US" dirty="0"/>
              <a:t>Prevents Mistakes</a:t>
            </a:r>
          </a:p>
          <a:p>
            <a:pPr lvl="1">
              <a:buFontTx/>
              <a:buChar char="-"/>
            </a:pPr>
            <a:r>
              <a:rPr lang="en-US" dirty="0"/>
              <a:t>Operation</a:t>
            </a:r>
          </a:p>
          <a:p>
            <a:r>
              <a:rPr lang="en-US" dirty="0"/>
              <a:t>What software for you</a:t>
            </a:r>
          </a:p>
          <a:p>
            <a:r>
              <a:rPr lang="en-US" dirty="0"/>
              <a:t>Straightening the learning curve</a:t>
            </a:r>
          </a:p>
        </p:txBody>
      </p:sp>
    </p:spTree>
    <p:extLst>
      <p:ext uri="{BB962C8B-B14F-4D97-AF65-F5344CB8AC3E}">
        <p14:creationId xmlns:p14="http://schemas.microsoft.com/office/powerpoint/2010/main" val="3485673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264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Layout Design</vt:lpstr>
      <vt:lpstr>Some Thoughts – Rambling!</vt:lpstr>
      <vt:lpstr>Some sources MR &amp; RMC</vt:lpstr>
      <vt:lpstr>Three Purposes of Track Lance Mindheim, “One Track Mind?”, RMC-10/19</vt:lpstr>
      <vt:lpstr>Top 10 Goals in Layou Design Tony Koester, May 2002, MR </vt:lpstr>
      <vt:lpstr>Top 10 – continued, 2</vt:lpstr>
      <vt:lpstr>Top 10 – continued, 3</vt:lpstr>
      <vt:lpstr>Top 10 – continued, 4</vt:lpstr>
      <vt:lpstr>Computer-aided Layout Design Keith Thompson, March 1997, MR</vt:lpstr>
      <vt:lpstr>Model Railroad Planning - Annual Mike Dodd, 1996, Annual on Layout Design</vt:lpstr>
      <vt:lpstr>Come-and-go layout design Jeff Madden, March 1991, MR</vt:lpstr>
      <vt:lpstr>ROUNDTABLE 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Design</dc:title>
  <dc:creator>Robert Belt</dc:creator>
  <cp:lastModifiedBy>Paul Southgate</cp:lastModifiedBy>
  <cp:revision>16</cp:revision>
  <dcterms:created xsi:type="dcterms:W3CDTF">2019-09-19T02:47:07Z</dcterms:created>
  <dcterms:modified xsi:type="dcterms:W3CDTF">2019-10-06T20:31:30Z</dcterms:modified>
</cp:coreProperties>
</file>