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71"/>
  </p:notesMasterIdLst>
  <p:handoutMasterIdLst>
    <p:handoutMasterId r:id="rId72"/>
  </p:handoutMasterIdLst>
  <p:sldIdLst>
    <p:sldId id="263" r:id="rId2"/>
    <p:sldId id="267" r:id="rId3"/>
    <p:sldId id="265" r:id="rId4"/>
    <p:sldId id="300" r:id="rId5"/>
    <p:sldId id="295" r:id="rId6"/>
    <p:sldId id="293" r:id="rId7"/>
    <p:sldId id="272" r:id="rId8"/>
    <p:sldId id="271" r:id="rId9"/>
    <p:sldId id="258" r:id="rId10"/>
    <p:sldId id="274" r:id="rId11"/>
    <p:sldId id="275" r:id="rId12"/>
    <p:sldId id="296" r:id="rId13"/>
    <p:sldId id="291" r:id="rId14"/>
    <p:sldId id="279" r:id="rId15"/>
    <p:sldId id="280" r:id="rId16"/>
    <p:sldId id="281" r:id="rId17"/>
    <p:sldId id="282" r:id="rId18"/>
    <p:sldId id="283" r:id="rId19"/>
    <p:sldId id="284" r:id="rId20"/>
    <p:sldId id="298" r:id="rId21"/>
    <p:sldId id="299" r:id="rId22"/>
    <p:sldId id="286" r:id="rId23"/>
    <p:sldId id="287" r:id="rId24"/>
    <p:sldId id="288" r:id="rId25"/>
    <p:sldId id="346" r:id="rId26"/>
    <p:sldId id="301" r:id="rId27"/>
    <p:sldId id="302" r:id="rId28"/>
    <p:sldId id="305" r:id="rId29"/>
    <p:sldId id="303" r:id="rId30"/>
    <p:sldId id="306" r:id="rId31"/>
    <p:sldId id="307" r:id="rId32"/>
    <p:sldId id="308" r:id="rId33"/>
    <p:sldId id="352" r:id="rId34"/>
    <p:sldId id="353" r:id="rId35"/>
    <p:sldId id="310" r:id="rId36"/>
    <p:sldId id="309" r:id="rId37"/>
    <p:sldId id="348" r:id="rId38"/>
    <p:sldId id="349" r:id="rId39"/>
    <p:sldId id="350" r:id="rId40"/>
    <p:sldId id="340" r:id="rId41"/>
    <p:sldId id="313" r:id="rId42"/>
    <p:sldId id="315" r:id="rId43"/>
    <p:sldId id="320" r:id="rId44"/>
    <p:sldId id="318" r:id="rId45"/>
    <p:sldId id="321" r:id="rId46"/>
    <p:sldId id="322" r:id="rId47"/>
    <p:sldId id="328" r:id="rId48"/>
    <p:sldId id="316" r:id="rId49"/>
    <p:sldId id="317" r:id="rId50"/>
    <p:sldId id="323" r:id="rId51"/>
    <p:sldId id="324" r:id="rId52"/>
    <p:sldId id="325" r:id="rId53"/>
    <p:sldId id="326" r:id="rId54"/>
    <p:sldId id="329" r:id="rId55"/>
    <p:sldId id="330" r:id="rId56"/>
    <p:sldId id="331" r:id="rId57"/>
    <p:sldId id="338" r:id="rId58"/>
    <p:sldId id="339" r:id="rId59"/>
    <p:sldId id="333" r:id="rId60"/>
    <p:sldId id="334" r:id="rId61"/>
    <p:sldId id="351" r:id="rId62"/>
    <p:sldId id="335" r:id="rId63"/>
    <p:sldId id="336" r:id="rId64"/>
    <p:sldId id="337" r:id="rId65"/>
    <p:sldId id="341" r:id="rId66"/>
    <p:sldId id="332" r:id="rId67"/>
    <p:sldId id="343" r:id="rId68"/>
    <p:sldId id="342" r:id="rId69"/>
    <p:sldId id="344" r:id="rId70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771A36-307F-4E42-906E-61FE5ADE0FF7}">
          <p14:sldIdLst>
            <p14:sldId id="263"/>
            <p14:sldId id="267"/>
            <p14:sldId id="265"/>
            <p14:sldId id="300"/>
            <p14:sldId id="295"/>
            <p14:sldId id="293"/>
            <p14:sldId id="272"/>
            <p14:sldId id="271"/>
          </p14:sldIdLst>
        </p14:section>
        <p14:section name="Untitled Section" id="{CE4AF073-2DCF-41ED-B2A5-63716B80C152}">
          <p14:sldIdLst>
            <p14:sldId id="258"/>
            <p14:sldId id="274"/>
            <p14:sldId id="275"/>
            <p14:sldId id="296"/>
            <p14:sldId id="291"/>
            <p14:sldId id="279"/>
            <p14:sldId id="280"/>
            <p14:sldId id="281"/>
            <p14:sldId id="282"/>
            <p14:sldId id="283"/>
            <p14:sldId id="284"/>
            <p14:sldId id="298"/>
            <p14:sldId id="299"/>
            <p14:sldId id="286"/>
            <p14:sldId id="287"/>
            <p14:sldId id="288"/>
            <p14:sldId id="346"/>
            <p14:sldId id="301"/>
            <p14:sldId id="302"/>
            <p14:sldId id="305"/>
            <p14:sldId id="303"/>
            <p14:sldId id="306"/>
          </p14:sldIdLst>
        </p14:section>
        <p14:section name="Untitled Section" id="{D3DDD5EE-C3F3-41C1-A449-27FDF27797C6}">
          <p14:sldIdLst>
            <p14:sldId id="307"/>
            <p14:sldId id="308"/>
            <p14:sldId id="352"/>
            <p14:sldId id="353"/>
            <p14:sldId id="310"/>
            <p14:sldId id="309"/>
            <p14:sldId id="348"/>
            <p14:sldId id="349"/>
            <p14:sldId id="350"/>
            <p14:sldId id="340"/>
            <p14:sldId id="313"/>
            <p14:sldId id="315"/>
            <p14:sldId id="320"/>
            <p14:sldId id="318"/>
            <p14:sldId id="321"/>
            <p14:sldId id="322"/>
            <p14:sldId id="328"/>
            <p14:sldId id="316"/>
            <p14:sldId id="317"/>
            <p14:sldId id="323"/>
            <p14:sldId id="324"/>
            <p14:sldId id="325"/>
            <p14:sldId id="326"/>
            <p14:sldId id="329"/>
            <p14:sldId id="330"/>
            <p14:sldId id="331"/>
            <p14:sldId id="338"/>
            <p14:sldId id="339"/>
            <p14:sldId id="333"/>
            <p14:sldId id="334"/>
            <p14:sldId id="351"/>
            <p14:sldId id="335"/>
            <p14:sldId id="336"/>
            <p14:sldId id="337"/>
            <p14:sldId id="341"/>
            <p14:sldId id="332"/>
            <p14:sldId id="343"/>
            <p14:sldId id="342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old Weinberg" initials="HW" lastIdx="1" clrIdx="0">
    <p:extLst>
      <p:ext uri="{19B8F6BF-5375-455C-9EA6-DF929625EA0E}">
        <p15:presenceInfo xmlns:p15="http://schemas.microsoft.com/office/powerpoint/2012/main" userId="afc71ab0b3e2f8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3978" autoAdjust="0"/>
  </p:normalViewPr>
  <p:slideViewPr>
    <p:cSldViewPr snapToGrid="0">
      <p:cViewPr varScale="1">
        <p:scale>
          <a:sx n="118" d="100"/>
          <a:sy n="118" d="100"/>
        </p:scale>
        <p:origin x="1026" y="108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11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376" y="0"/>
            <a:ext cx="3011118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9441244-09FE-4933-9AE5-DB7F5DA6591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11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376" y="8772670"/>
            <a:ext cx="3011118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6983D1-9CCC-4415-9464-94A5E5F6C9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768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F580081-DF3F-4C9D-83BD-8100A04664EC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313C2BC-E06D-41CB-9E8A-79079C99B0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1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26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2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843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147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Rodger was an employee, director, and likely also an officer.  However, he did assign some inventions to others</a:t>
            </a:r>
          </a:p>
          <a:p>
            <a:endParaRPr lang="en-US" dirty="0"/>
          </a:p>
          <a:p>
            <a:r>
              <a:rPr lang="en-US" dirty="0"/>
              <a:t>Rodgers apparently never </a:t>
            </a:r>
            <a:r>
              <a:rPr lang="en-US" dirty="0" err="1"/>
              <a:t>buit</a:t>
            </a:r>
            <a:r>
              <a:rPr lang="en-US" dirty="0"/>
              <a:t> a car.</a:t>
            </a:r>
          </a:p>
          <a:p>
            <a:endParaRPr lang="en-US" dirty="0"/>
          </a:p>
          <a:p>
            <a:r>
              <a:rPr lang="en-US" dirty="0"/>
              <a:t>Sometimes Hart had coinventors, but often not.  </a:t>
            </a:r>
          </a:p>
          <a:p>
            <a:endParaRPr lang="en-US" dirty="0"/>
          </a:p>
          <a:p>
            <a:r>
              <a:rPr lang="en-US" dirty="0"/>
              <a:t>Cars are known as both Hart and Rodger cars.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2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Hart was an electrical engineer, but only 1 electrical patent – a battery.  I have a photo and bio.    </a:t>
            </a:r>
          </a:p>
          <a:p>
            <a:endParaRPr lang="en-US" dirty="0"/>
          </a:p>
          <a:p>
            <a:r>
              <a:rPr lang="en-US" dirty="0"/>
              <a:t>Most of this information re car operation  is from the car builder’s cyclopedia.  Chapters written by manufacturers, so much puffing an exaggeration. </a:t>
            </a:r>
          </a:p>
          <a:p>
            <a:endParaRPr lang="en-US" dirty="0"/>
          </a:p>
          <a:p>
            <a:r>
              <a:rPr lang="en-US" dirty="0"/>
              <a:t>Also says 70K cars </a:t>
            </a:r>
          </a:p>
          <a:p>
            <a:endParaRPr lang="en-US" dirty="0"/>
          </a:p>
          <a:p>
            <a:r>
              <a:rPr lang="en-US" dirty="0"/>
              <a:t>Had coinventors.  Car typically bears his name.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were prior patents dealing with the structure of the hopper.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379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Seems risky</a:t>
            </a:r>
          </a:p>
          <a:p>
            <a:endParaRPr lang="en-US" dirty="0"/>
          </a:p>
          <a:p>
            <a:r>
              <a:rPr lang="en-US" dirty="0" err="1"/>
              <a:t>Qouted</a:t>
            </a:r>
            <a:r>
              <a:rPr lang="en-US" dirty="0"/>
              <a:t> language is from sales info in </a:t>
            </a:r>
            <a:r>
              <a:rPr lang="en-US" dirty="0" err="1"/>
              <a:t>maint</a:t>
            </a:r>
            <a:r>
              <a:rPr lang="en-US" dirty="0"/>
              <a:t> of way cyclopedia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1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you ballast on a trestle?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94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1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82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more info re this law and its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019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I also made a caboose and  50’ REA reefer.  </a:t>
            </a:r>
          </a:p>
          <a:p>
            <a:r>
              <a:rPr lang="en-US" sz="2000" dirty="0"/>
              <a:t> box of sticks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171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38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have a spread sheet showing all his patents.  Sometimes he had coinventors.</a:t>
            </a:r>
          </a:p>
          <a:p>
            <a:r>
              <a:rPr lang="en-US" dirty="0"/>
              <a:t>The claims went mostly to the cars structure and its ability to support the heavy hopper.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413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Invention mostly was structure: sills,bolsters,  etc.  Kit provided structure.  </a:t>
            </a:r>
          </a:p>
          <a:p>
            <a:endParaRPr lang="en-US" dirty="0"/>
          </a:p>
          <a:p>
            <a:r>
              <a:rPr lang="en-US" dirty="0"/>
              <a:t>Note this is highly abbreviated and paraphrased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946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214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had prior patents going to the design of the hopper.  This patent is more concerned with the car’s structure capable of supporting the weight of the hopper and ballast, etc. </a:t>
            </a:r>
          </a:p>
          <a:p>
            <a:endParaRPr lang="en-US" dirty="0"/>
          </a:p>
          <a:p>
            <a:r>
              <a:rPr lang="en-US" dirty="0"/>
              <a:t>THANKS TO STAN WINSTANDLEY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700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15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9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13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 is a </a:t>
            </a:r>
            <a:r>
              <a:rPr lang="en-US" dirty="0" err="1"/>
              <a:t>phosita</a:t>
            </a:r>
            <a:r>
              <a:rPr lang="en-US" dirty="0"/>
              <a:t>:  engineer, shop </a:t>
            </a:r>
            <a:r>
              <a:rPr lang="en-US" dirty="0" err="1"/>
              <a:t>foremena</a:t>
            </a:r>
            <a:r>
              <a:rPr lang="en-US" dirty="0"/>
              <a:t>, line worker?</a:t>
            </a:r>
          </a:p>
          <a:p>
            <a:endParaRPr lang="en-US" dirty="0"/>
          </a:p>
          <a:p>
            <a:r>
              <a:rPr lang="en-US" dirty="0"/>
              <a:t>Trade secrets not too </a:t>
            </a:r>
            <a:r>
              <a:rPr lang="en-US" dirty="0" err="1"/>
              <a:t>impt</a:t>
            </a:r>
            <a:r>
              <a:rPr lang="en-US" dirty="0"/>
              <a:t> because will </a:t>
            </a:r>
            <a:r>
              <a:rPr lang="en-US" dirty="0" err="1"/>
              <a:t>usuallu</a:t>
            </a:r>
            <a:r>
              <a:rPr lang="en-US" dirty="0"/>
              <a:t> </a:t>
            </a:r>
            <a:r>
              <a:rPr lang="en-US" dirty="0" err="1"/>
              <a:t>goto</a:t>
            </a:r>
            <a:r>
              <a:rPr lang="en-US" dirty="0"/>
              <a:t> a process or method. </a:t>
            </a:r>
            <a:r>
              <a:rPr lang="en-US" dirty="0" err="1"/>
              <a:t>Ie</a:t>
            </a:r>
            <a:r>
              <a:rPr lang="en-US" dirty="0"/>
              <a:t>, cannot be reverse engineered.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52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like patents, see your </a:t>
            </a:r>
            <a:r>
              <a:rPr lang="en-US" dirty="0" err="1"/>
              <a:t>nmra</a:t>
            </a:r>
            <a:r>
              <a:rPr lang="en-US" dirty="0"/>
              <a:t> calendar.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8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in end bibliography.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953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Should I feel dirty?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35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 bought 300     kit comes in open and closed floor versions    bottom up view.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California State Railroad Museum has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861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Fra-</a:t>
            </a:r>
            <a:r>
              <a:rPr lang="en-US" dirty="0" err="1"/>
              <a:t>ge</a:t>
            </a:r>
            <a:r>
              <a:rPr lang="en-US" dirty="0"/>
              <a:t>-le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665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7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0581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14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Hart patented a latter type system.  it is somewhat like that on the SP cars.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54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employed wire.  Mono filament or thread may have been better and easier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99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roof or floor trusses</a:t>
            </a:r>
          </a:p>
          <a:p>
            <a:endParaRPr lang="en-US" dirty="0"/>
          </a:p>
          <a:p>
            <a:r>
              <a:rPr lang="en-US" dirty="0"/>
              <a:t>Thanks to Robert </a:t>
            </a:r>
            <a:r>
              <a:rPr lang="en-US" dirty="0" err="1"/>
              <a:t>Bowdige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956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1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00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144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940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2507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235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93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 of bib, maybe in NMRA magazine.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28413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caboose needed marker lights.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6999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525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Handling is a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4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6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2927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1412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93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9215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9269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dirty="0" err="1"/>
              <a:t>woyou</a:t>
            </a:r>
            <a:r>
              <a:rPr lang="en-US" dirty="0"/>
              <a:t> would need some specially </a:t>
            </a:r>
            <a:r>
              <a:rPr lang="en-US" dirty="0" err="1"/>
              <a:t>parts.uld</a:t>
            </a:r>
            <a:r>
              <a:rPr lang="en-US" dirty="0"/>
              <a:t> still need some parts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6270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488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0536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9579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267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16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Line Models kit purchased from ye olde huf n puf.  Now out of business but can still finf kits on ebay and elsewhere.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2794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coat may dissolve 1</a:t>
            </a:r>
            <a:r>
              <a:rPr lang="en-US" baseline="30000" dirty="0"/>
              <a:t>st</a:t>
            </a:r>
            <a:r>
              <a:rPr lang="en-US" dirty="0"/>
              <a:t> coat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7475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8288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a respirator sufficient for </a:t>
            </a:r>
            <a:r>
              <a:rPr lang="en-US" dirty="0" err="1"/>
              <a:t>spraing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850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0603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30" baseline="0" dirty="0"/>
              <a:t>Bring and rag worthy v contest worthy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10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72991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0409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6402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4864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1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63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there are many variations of the prototype.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10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3C2BC-E06D-41CB-9E8A-79079C99B0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9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1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2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5505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24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68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0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3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31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52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6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1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9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4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4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4FA81-C323-47D1-9ABA-64D023410D4F}" type="datetimeFigureOut">
              <a:rPr lang="en-US" smtClean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86DB325-DE02-46D1-86C7-AA72F7177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9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58561"/>
            <a:ext cx="6858000" cy="1885950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" y="1214438"/>
            <a:ext cx="8872538" cy="486308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8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Modeling Lessons </a:t>
            </a:r>
            <a:br>
              <a:rPr lang="en-US" sz="8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br>
              <a:rPr lang="en-US" sz="8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47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Newbie Mistakes</a:t>
            </a:r>
          </a:p>
          <a:p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Harold Weinberg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NMRA Mid-Central Region, Div. 10</a:t>
            </a:r>
          </a:p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28, 2019</a:t>
            </a: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2803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7540" y="0"/>
            <a:ext cx="10130176" cy="62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9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658" y="1140543"/>
            <a:ext cx="89976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Newbie Revelation: “Convertible” means a railroad can convert the car from a revenue gondola to a nonrevenue ballast car, and back again.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</a:p>
        </p:txBody>
      </p:sp>
    </p:spTree>
    <p:extLst>
      <p:ext uri="{BB962C8B-B14F-4D97-AF65-F5344CB8AC3E}">
        <p14:creationId xmlns:p14="http://schemas.microsoft.com/office/powerpoint/2010/main" val="395850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938" y="1002138"/>
            <a:ext cx="8075054" cy="3110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Lesson: Hart Ballast Cars Were Innovative and Commercially Successful </a:t>
            </a:r>
            <a:b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977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90582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Railroads previously used flat cars with removable side boards and sheet-iron aprons bridging between cars. Railroads also used side dump cars.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S. Hart (and others) invented the Hart car. They assigned their rights to the Rodger Ballast Car Co. Rodger licensed to American Car and Foundry and other car manufacturers. </a:t>
            </a:r>
          </a:p>
        </p:txBody>
      </p:sp>
    </p:spTree>
    <p:extLst>
      <p:ext uri="{BB962C8B-B14F-4D97-AF65-F5344CB8AC3E}">
        <p14:creationId xmlns:p14="http://schemas.microsoft.com/office/powerpoint/2010/main" val="99088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1948"/>
            <a:ext cx="907732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Hart car was a significant improvement.  The inventors were awarded the key patent in 1906.  By 1921, at least 60,000 cars were in use by all the larger and most of the smaller railroads.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is some information about Hart cars and their operation: </a:t>
            </a:r>
          </a:p>
        </p:txBody>
      </p:sp>
    </p:spTree>
    <p:extLst>
      <p:ext uri="{BB962C8B-B14F-4D97-AF65-F5344CB8AC3E}">
        <p14:creationId xmlns:p14="http://schemas.microsoft.com/office/powerpoint/2010/main" val="4151724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7987" y="98323"/>
            <a:ext cx="9204838" cy="6873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closest to engine commenced unloading.  Others began unloading just before immediately preceding car was empty.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train speed of approx. 4 mph provided maximum unloading rate of 1car/min.</a:t>
            </a:r>
          </a:p>
          <a:p>
            <a:pPr lvl="1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685800" lvl="1" indent="-342900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employee could operate with “very little practice.”</a:t>
            </a:r>
          </a:p>
        </p:txBody>
      </p:sp>
    </p:spTree>
    <p:extLst>
      <p:ext uri="{BB962C8B-B14F-4D97-AF65-F5344CB8AC3E}">
        <p14:creationId xmlns:p14="http://schemas.microsoft.com/office/powerpoint/2010/main" val="1930776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20200" cy="718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Lever-operated hopper door obviated need for “easily lost” wrench, and “entirely” eliminated risk of injury.  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“Ample” platforms at car ends promoted safety because employees did not have to stand on loads.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 doors controlled from end of car were operable while car was moving or on trestle.</a:t>
            </a:r>
          </a:p>
          <a:p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610447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88359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Plow car might operate from the end of the train remote from the engine.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cars employed “top plows” as follows: (1) An operator closed the hopper door and opened the side doors.  (2) The plow was pulled through a line of cars across bridge plates.  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 could dump via hopper and side doors simultaneously.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2129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703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cars employed “supplemental” sides, increasing their load capacity.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Cars were customized to railroads’ needs and specifications. 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Cars were used for coal or dirt loads.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Cars were  “entirely” self-cleaning via gravity.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700" b="1" dirty="0"/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49151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5273" y="1160890"/>
            <a:ext cx="81199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Newbie Brain Spark: Injuries and deaths caused by working on the railroad spurred enactment of the Federal Employers' Liability Act in 1908.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1525" lvl="1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81435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90" y="226142"/>
            <a:ext cx="3097162" cy="1659809"/>
          </a:xfrm>
        </p:spPr>
        <p:txBody>
          <a:bodyPr>
            <a:no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7153"/>
            <a:ext cx="9083040" cy="5818094"/>
          </a:xfrm>
          <a:noFill/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talk is about building wooden railroad cars from craftsmen model kits.</a:t>
            </a:r>
          </a:p>
          <a:p>
            <a:pPr marL="0" indent="0">
              <a:buNone/>
            </a:pPr>
            <a:endParaRPr lang="en-US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learned a lot, and also have a lot to learn.</a:t>
            </a:r>
          </a:p>
          <a:p>
            <a:pPr marL="0" indent="0">
              <a:buNone/>
            </a:pPr>
            <a:endParaRPr lang="en-US" sz="1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hope to hear your suggestions, comments, criticisms, etc., so please jump right in.</a:t>
            </a:r>
          </a:p>
        </p:txBody>
      </p:sp>
    </p:spTree>
    <p:extLst>
      <p:ext uri="{BB962C8B-B14F-4D97-AF65-F5344CB8AC3E}">
        <p14:creationId xmlns:p14="http://schemas.microsoft.com/office/powerpoint/2010/main" val="3051799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8660" y="589934"/>
            <a:ext cx="8293672" cy="347152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 Patents Help, But Do Not Provide All the Answers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55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11" y="0"/>
            <a:ext cx="9080388" cy="6966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Hart had about 59 patents, many for ballast or dump cars. 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utility patent excludes others from making, using, or selling an invention for a term of years.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must contain a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disclosing and explaining the invention, and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precisely defining the invention.</a:t>
            </a:r>
          </a:p>
        </p:txBody>
      </p:sp>
    </p:spTree>
    <p:extLst>
      <p:ext uri="{BB962C8B-B14F-4D97-AF65-F5344CB8AC3E}">
        <p14:creationId xmlns:p14="http://schemas.microsoft.com/office/powerpoint/2010/main" val="393266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9144000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specification must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0" lvl="2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contain a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description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invention, </a:t>
            </a:r>
          </a:p>
          <a:p>
            <a:pPr marL="685800" lvl="2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 any person skilled in the invention’s art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make the invention, and </a:t>
            </a:r>
          </a:p>
          <a:p>
            <a:pPr marL="685800" lvl="2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provide the </a:t>
            </a:r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mode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carrying out the invention. </a:t>
            </a:r>
          </a:p>
          <a:p>
            <a:pPr marL="685800" lvl="2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Specifications include drawings.  </a:t>
            </a: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263155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906541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drawing’s scale must be large enough to show the invention without crowding when the drawing is reduced in size to two-thirds when reproduced.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indications such as "actual size" or "scale ½ inch" are not permitted because they may lose meaning when the drawing is reproduced in a different form.</a:t>
            </a:r>
          </a:p>
          <a:p>
            <a:pPr lvl="0" algn="ctr"/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(Above requirements are redacted from </a:t>
            </a:r>
          </a:p>
          <a:p>
            <a:pPr lvl="0" algn="ctr"/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patent statute &amp; regulations.)</a:t>
            </a:r>
          </a:p>
          <a:p>
            <a:r>
              <a:rPr lang="en-US" sz="3000" b="1" dirty="0"/>
              <a:t> </a:t>
            </a:r>
          </a:p>
          <a:p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6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94" y="2456953"/>
            <a:ext cx="8307187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/>
              <a:t>Here are 3 of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3300" b="1" dirty="0"/>
              <a:t> 22 drawings contained in the </a:t>
            </a:r>
          </a:p>
          <a:p>
            <a:pPr algn="ctr"/>
            <a:r>
              <a:rPr lang="en-US" sz="3300" b="1" dirty="0"/>
              <a:t>1906 Patent for the Hart Car</a:t>
            </a:r>
          </a:p>
        </p:txBody>
      </p:sp>
    </p:spTree>
    <p:extLst>
      <p:ext uri="{BB962C8B-B14F-4D97-AF65-F5344CB8AC3E}">
        <p14:creationId xmlns:p14="http://schemas.microsoft.com/office/powerpoint/2010/main" val="20490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r="767" b="937"/>
          <a:stretch/>
        </p:blipFill>
        <p:spPr>
          <a:xfrm rot="5400000">
            <a:off x="537099" y="-1748901"/>
            <a:ext cx="7071582" cy="101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15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t="7876" r="-998" b="-140"/>
          <a:stretch/>
        </p:blipFill>
        <p:spPr>
          <a:xfrm rot="5400000">
            <a:off x="83722" y="-1709322"/>
            <a:ext cx="6932245" cy="103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43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6" t="-1645" r="316" b="2503"/>
          <a:stretch/>
        </p:blipFill>
        <p:spPr>
          <a:xfrm rot="5400000">
            <a:off x="806195" y="-1720597"/>
            <a:ext cx="7078980" cy="100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7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680"/>
            <a:ext cx="9144001" cy="783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Patents do not reveal everything. </a:t>
            </a:r>
          </a:p>
          <a:p>
            <a:pPr marL="1028700" lvl="1" indent="-5715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“relative” dimensions (e.g., ratio of length/width), but do not contain a mechanical drawing.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 required to inform persons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lacking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ordinary skill in art.</a:t>
            </a:r>
          </a:p>
          <a:p>
            <a:pPr marL="1028700" lvl="1" indent="-571500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not disclose “know how,” “trade secrets,” etc.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modelers have ordinary skill in the RR car art?</a:t>
            </a:r>
          </a:p>
          <a:p>
            <a:pPr indent="342900">
              <a:lnSpc>
                <a:spcPct val="107000"/>
              </a:lnSpc>
              <a:spcAft>
                <a:spcPts val="600"/>
              </a:spcAft>
            </a:pPr>
            <a:endParaRPr lang="en-US" sz="3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>
              <a:lnSpc>
                <a:spcPct val="107000"/>
              </a:lnSpc>
              <a:spcAft>
                <a:spcPts val="6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67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1" cy="632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Newbie Revelation: Track gauge in the US is 4 feet 8 1⁄2 inches between rails.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 one may approximate RR car size by extrapolating from the distance between the wheels on an axle, or from the rails if they are visible.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56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325333"/>
            <a:ext cx="6683765" cy="3618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19" y="403122"/>
            <a:ext cx="8901881" cy="616482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current project, and the primary focus of this presentation, is a ballast car.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 is about the  prototype’s history, operation, and design.</a:t>
            </a:r>
          </a:p>
          <a:p>
            <a:pPr marL="0" indent="0">
              <a:buNone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 is about the modeling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and resources are provided at the end of the presentation.  </a:t>
            </a:r>
          </a:p>
          <a:p>
            <a:pPr marL="0" indent="0">
              <a:buNone/>
            </a:pPr>
            <a:r>
              <a:rPr lang="en-US" sz="3300" b="1" dirty="0"/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7601" y="203943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395418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76" y="1000125"/>
            <a:ext cx="8791574" cy="3440161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You Can Obtain Information about a Prototype from a Model.  (Is This Cheating?)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766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0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Dry Creek Models sells a HO kit for the Southern Pacific RR’s version of the Hart car built during 1910-11.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kit is laser printed and well  detailed.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accompanying instructions and Dry Creek’s web site contain much useful information.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44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22556" cy="617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Dry Creek’s Robert Bowdidge kindly provided me with prototype photos. Thanks Robert.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patent described above, plus the bottom of the Dry Creek model Hart car,  enabled me to model the car’s hopper mechanism.  Here is a photo of my model's rendition.  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18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" t="9768"/>
          <a:stretch/>
        </p:blipFill>
        <p:spPr>
          <a:xfrm>
            <a:off x="2563905" y="125506"/>
            <a:ext cx="4464433" cy="66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72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330" y="1048871"/>
            <a:ext cx="599441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lvl="0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 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1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5844" y="2607469"/>
            <a:ext cx="7592615" cy="1832816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Wooden Cars Employed Trusses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1390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465" y="383459"/>
            <a:ext cx="8576648" cy="624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3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truss is a support structure employed to create mechanical stability. 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 cars employed two truss types.</a:t>
            </a:r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25" lvl="5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Truss rods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43125" lvl="5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Bolsters, sills, and cantilevers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75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1" r="-111" b="6511"/>
          <a:stretch/>
        </p:blipFill>
        <p:spPr>
          <a:xfrm>
            <a:off x="-182880" y="-294198"/>
            <a:ext cx="9578600" cy="6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09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cks Image 1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8" t="5093" r="28688" b="-5094"/>
          <a:stretch/>
        </p:blipFill>
        <p:spPr bwMode="auto">
          <a:xfrm>
            <a:off x="-1488141" y="-84650"/>
            <a:ext cx="12064431" cy="619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1" y="5925671"/>
            <a:ext cx="3307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Reproduced with permission of Dry Creek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3588858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46" y="1667435"/>
            <a:ext cx="685095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81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5014" y="1733551"/>
            <a:ext cx="7603446" cy="1666875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I: Prototype’s History, Operation, and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5070" y="2226364"/>
            <a:ext cx="7667797" cy="1637969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Ballast Car Technology Marched 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2386" y="934066"/>
            <a:ext cx="7510481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26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827" y="0"/>
            <a:ext cx="8839430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1925, Hart patented a longitudinal  hopper for its un-trussed steel “Selective (No Convertible Parts)” ballast car. 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Hopper could center dump, side dump left, side dump right, or do all 3 simultaneously.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Versions of this car were manufactured into the 1950’s. 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42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6" y="1047751"/>
            <a:ext cx="8686799" cy="3114675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II: The Modeling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281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588" y="971550"/>
            <a:ext cx="8815387" cy="3468736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Everything You Need Does Not Come in the Box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6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89" y="500932"/>
            <a:ext cx="8776067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“Craftsman Kit” means “Caveat Modeler.”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you will,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will not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receive: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5913" lvl="4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85913" lvl="4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Materials (mostly bass wood) </a:t>
            </a:r>
          </a:p>
          <a:p>
            <a:pPr marL="1585913" lvl="4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Parts (e.g., 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plastic or metal brake components, grab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irons, etc.) (You may want to upgrade these.)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4"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7522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14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 Law # 1: Kit will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provide extra material or parts for mistakes or “escapees.”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parts have high potential energy.  </a:t>
            </a:r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Some would be very difficult to make (unless you are Bob Belt). 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Flashlight-and-knees recovery method not 100% effective.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bibs the answer?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354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67910"/>
            <a:ext cx="9144000" cy="5515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 Law # 2: The kit will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wheels, trucks, and couplers; and also may 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include desirable details such as marker lights.  If these are provided, you may want to upgrade.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Iron law # 3: No paint, glue, decals, etc.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694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344" y="2743200"/>
            <a:ext cx="8164115" cy="1697086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Lesson: Patience, Planning, and Practice Help 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18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490" y="0"/>
            <a:ext cx="8855486" cy="648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 kills.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Planning ahead promotes efficiency, and may help to avoid damage to a partially completed model. 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Keep a note book.</a:t>
            </a:r>
          </a:p>
          <a:p>
            <a:pPr marL="2486025" lvl="6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86025" lvl="6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Paint colors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486025" lvl="6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 techniques</a:t>
            </a:r>
          </a:p>
          <a:p>
            <a:pPr marL="2486025" lvl="6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and resources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65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813" y="806245"/>
            <a:ext cx="8957187" cy="3501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33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you make parts, always make extras.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8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484" y="1445341"/>
            <a:ext cx="9615642" cy="3510117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A Ballast Car is Not a Gondola Containing Ballast and a Guy with a Shovel</a:t>
            </a:r>
            <a:br>
              <a:rPr lang="en-US" sz="4000" u="sng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540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631" y="1425677"/>
            <a:ext cx="8652387" cy="335170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There are Many Sources for Parts and Materials, and Locating What You Need Can Be Fun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8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1" y="528918"/>
            <a:ext cx="9009531" cy="516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KY: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Hobby Town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Michaels/Hobby Lobby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Berkshire Trains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Gorman (?)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Wiseman Model Services  (Paris)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Scale Reproductions (Louisville)</a:t>
            </a:r>
          </a:p>
        </p:txBody>
      </p:sp>
    </p:spTree>
    <p:extLst>
      <p:ext uri="{BB962C8B-B14F-4D97-AF65-F5344CB8AC3E}">
        <p14:creationId xmlns:p14="http://schemas.microsoft.com/office/powerpoint/2010/main" val="21747099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70" y="604299"/>
            <a:ext cx="8958055" cy="573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On-Line: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 Kraft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Tichy Train Group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Precision Scale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1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Micro-Mark (NMRA discount)</a:t>
            </a:r>
          </a:p>
          <a:p>
            <a:pPr marL="1114425" lvl="1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ebay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251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8" y="914400"/>
            <a:ext cx="8557022" cy="3525886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Scratch Building May Not Be Much More Difficult than Kit Building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71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52007"/>
            <a:ext cx="9143999" cy="5605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kit may limit your ability to replicate the prototype's structure.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kit may poorly represent prototype details.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the kit requires much scratch building, then 	why not scratch build the entire model?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 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611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3" y="971550"/>
            <a:ext cx="8765381" cy="2643188"/>
          </a:xfrm>
        </p:spPr>
        <p:txBody>
          <a:bodyPr>
            <a:normAutofit/>
          </a:bodyPr>
          <a:lstStyle/>
          <a:p>
            <a:r>
              <a:rPr lang="en-US"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 Glues Raise Sticky Issues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54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612"/>
            <a:ext cx="9012307" cy="508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Glue types used: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Wood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(cyanoacrylate) and accelerator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Epoxy (resin and hardener)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Solvent type for plastics (e.g., Plastruct Bondene) </a:t>
            </a:r>
          </a:p>
          <a:p>
            <a:pPr marL="1114425" lvl="2" indent="-428625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40388135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61595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vexing problems of (1) neat application, (2) removal of excess, and (3) mistake 	correction.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Wood glue may be the least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problematic because it is forgiving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and sandable.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glue is more challenging.</a:t>
            </a:r>
          </a:p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Epoxy even more so. </a:t>
            </a:r>
          </a:p>
        </p:txBody>
      </p:sp>
    </p:spTree>
    <p:extLst>
      <p:ext uri="{BB962C8B-B14F-4D97-AF65-F5344CB8AC3E}">
        <p14:creationId xmlns:p14="http://schemas.microsoft.com/office/powerpoint/2010/main" val="1175807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46" y="0"/>
            <a:ext cx="884787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Newbie Cry for Help: What is the best way to solve each of these problems for each type of glue?</a:t>
            </a:r>
          </a:p>
          <a:p>
            <a:pPr lvl="0"/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Newbie suggestions: Apply (1) CA with a pin point or the tip of a fine wire, (2) CA accelerator with an eye dropper, and (3) plastic solvent with a fine brush. 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982704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860" y="1335819"/>
            <a:ext cx="7952599" cy="1574358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Lesson: Painting is Problematic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477" y="137653"/>
            <a:ext cx="8566048" cy="660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say I purchased a “Main Line Models” kit for an O gauge 40’ Hart Convertible Ballast Car.</a:t>
            </a:r>
          </a:p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cursory, incomplete and, in important instances, nonexistent. </a:t>
            </a:r>
          </a:p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Newbie Revelations: Oh no! I need to do research. I need to scratch build. </a:t>
            </a:r>
          </a:p>
          <a:p>
            <a:pPr marL="257175" indent="-257175">
              <a:spcBef>
                <a:spcPts val="750"/>
              </a:spcBef>
              <a:buClr>
                <a:srgbClr val="5B9BD5"/>
              </a:buClr>
              <a:buFont typeface="Wingdings 3" charset="2"/>
              <a:buChar char=""/>
            </a:pPr>
            <a:endParaRPr lang="en-US" sz="3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90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06347" cy="709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Newbie initially used </a:t>
            </a:r>
            <a:r>
              <a:rPr 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</a:t>
            </a: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-Color paints.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Pluses: very large selection of railroad-specific colors.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Minuses: employ acetone solvent,  and most colors formulated only for spraying, though brushable after allowing some evaporation. </a:t>
            </a:r>
          </a:p>
        </p:txBody>
      </p:sp>
    </p:spTree>
    <p:extLst>
      <p:ext uri="{BB962C8B-B14F-4D97-AF65-F5344CB8AC3E}">
        <p14:creationId xmlns:p14="http://schemas.microsoft.com/office/powerpoint/2010/main" val="306000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305" y="80682"/>
            <a:ext cx="8997695" cy="632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Newbie recently began using Testors Model Master acrylic paints.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Pluses: fumes seem less noxious, water cleanup, easier to apply, and better results with brush application. </a:t>
            </a:r>
          </a:p>
          <a:p>
            <a:pPr marL="57150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Minuses: very limited number of railroad-specific colors.</a:t>
            </a:r>
          </a:p>
        </p:txBody>
      </p:sp>
    </p:spTree>
    <p:extLst>
      <p:ext uri="{BB962C8B-B14F-4D97-AF65-F5344CB8AC3E}">
        <p14:creationId xmlns:p14="http://schemas.microsoft.com/office/powerpoint/2010/main" val="356249946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1" y="716280"/>
            <a:ext cx="8607084" cy="508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 there other, perhaps superior,  acrylic paints?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for an airbrush?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Discussion </a:t>
            </a:r>
            <a:endParaRPr lang="en-US" sz="4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167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422" y="1152672"/>
            <a:ext cx="8333038" cy="3287615"/>
          </a:xfrm>
        </p:spPr>
        <p:txBody>
          <a:bodyPr>
            <a:normAutofit/>
          </a:bodyPr>
          <a:lstStyle/>
          <a:p>
            <a:r>
              <a:rPr lang="en-US" sz="4000" b="1" u="sng" dirty="0"/>
              <a:t>Lesson: Modeling is Challenging, Sometimes Frustrating, and Almost Always Fun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91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7778"/>
            <a:ext cx="9070521" cy="795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May take you out of your comfort zone. 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may be better at it now than you were as a kid.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Patience and practice make better.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learn from your mistakes.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0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 an attainable goal.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don’t have to be a “bolt counter.”</a:t>
            </a: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worry.  Be happy.  Enjoy!</a:t>
            </a:r>
          </a:p>
          <a:p>
            <a:pPr marL="428625" indent="-42862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215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426" y="393291"/>
            <a:ext cx="7864442" cy="3854244"/>
          </a:xfrm>
        </p:spPr>
        <p:txBody>
          <a:bodyPr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b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065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958" y="1010461"/>
            <a:ext cx="8999605" cy="561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8" y="2711396"/>
            <a:ext cx="8999605" cy="3034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6" y="636494"/>
            <a:ext cx="7055224" cy="45398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283" y="5271247"/>
            <a:ext cx="6374686" cy="1512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Thanks for Listening! </a:t>
            </a:r>
          </a:p>
        </p:txBody>
      </p:sp>
    </p:spTree>
    <p:extLst>
      <p:ext uri="{BB962C8B-B14F-4D97-AF65-F5344CB8AC3E}">
        <p14:creationId xmlns:p14="http://schemas.microsoft.com/office/powerpoint/2010/main" val="2816189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760" y="2504661"/>
            <a:ext cx="8908628" cy="2272721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 and Resources</a:t>
            </a:r>
            <a:b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650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8894"/>
            <a:ext cx="9018494" cy="561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Prototype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Railway Prototype Cyclopedia No. 3 (1999)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Hart Selective Ballast Car (Rodger Ballast Car Co. publication circa 1930)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Maintenance of Way Cyclopedia (1921)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 Builder’s Cyclopedia (circa 1919)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 Patent No. 827,632 (7/31/06) (Hart car)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 US Code section 112 (patent statute)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37 US Code of Regulations section 1.84 (patent regulations)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3296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0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www.drycreekmodels.com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http://vasonabranch.blogspot.com/2015/02/printing-freight-car-hart-convertible.html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https://www.midcontinent.org/?s=rodger&amp;x=11&amp;y=6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The Modeling Process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Steve Zapytowski, Building the City of Boring (NMRA Magazine, March 2019)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Brooks Stover, Upgrading An Old Style Wooden Craftsman Kit (NMRA Magazine, November 2015)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 section of NMRA web site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Joe Fugate, Model Railroad Hobbyist’s Guide to Acrylic Painting (mrhmag.com)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37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1325333"/>
            <a:ext cx="6683765" cy="563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828801"/>
            <a:ext cx="8922326" cy="277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100" b="1" dirty="0"/>
          </a:p>
          <a:p>
            <a:pPr marL="0" indent="0" algn="ctr">
              <a:buNone/>
            </a:pPr>
            <a:endParaRPr lang="en-US" sz="2100" b="1" dirty="0"/>
          </a:p>
          <a:p>
            <a:pPr marL="0" indent="0" algn="ctr">
              <a:buNone/>
            </a:pP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obtained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photos</a:t>
            </a: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 </a:t>
            </a:r>
          </a:p>
          <a:p>
            <a:pPr marL="0" indent="0" algn="ctr">
              <a:buNone/>
            </a:pPr>
            <a:r>
              <a:rPr lang="en-US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prototype:</a:t>
            </a:r>
          </a:p>
        </p:txBody>
      </p:sp>
    </p:spTree>
    <p:extLst>
      <p:ext uri="{BB962C8B-B14F-4D97-AF65-F5344CB8AC3E}">
        <p14:creationId xmlns:p14="http://schemas.microsoft.com/office/powerpoint/2010/main" val="784712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pic>
        <p:nvPicPr>
          <p:cNvPr id="4" name="Content Placeholder 3" descr="[merged small][merged small][graphic][merged small][graphic]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9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1" r="-641" b="640"/>
          <a:stretch/>
        </p:blipFill>
        <p:spPr bwMode="auto">
          <a:xfrm>
            <a:off x="318052" y="-1097282"/>
            <a:ext cx="9143999" cy="776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92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944694" y="1291044"/>
            <a:ext cx="6683765" cy="3428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s://www.midcontinent.org/wp-content/uploads/cnw96791a.jp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9000"/>
                    </a14:imgEffect>
                    <a14:imgEffect>
                      <a14:brightnessContrast bright="20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6572" r="1896" b="657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8738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2544</TotalTime>
  <Words>2389</Words>
  <Application>Microsoft Office PowerPoint</Application>
  <PresentationFormat>On-screen Show (4:3)</PresentationFormat>
  <Paragraphs>370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6" baseType="lpstr">
      <vt:lpstr>Arial</vt:lpstr>
      <vt:lpstr>Calibri</vt:lpstr>
      <vt:lpstr>Century Gothic</vt:lpstr>
      <vt:lpstr>Times New Roman</vt:lpstr>
      <vt:lpstr>Wingdings</vt:lpstr>
      <vt:lpstr>Wingdings 3</vt:lpstr>
      <vt:lpstr>Wisp</vt:lpstr>
      <vt:lpstr>   </vt:lpstr>
      <vt:lpstr>Introduction</vt:lpstr>
      <vt:lpstr> </vt:lpstr>
      <vt:lpstr>Part I: Prototype’s History, Operation, and Design</vt:lpstr>
      <vt:lpstr>Lesson: A Ballast Car is Not a Gondola Containing Ballast and a Guy with a Shovel  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Lesson: Hart Ballast Cars Were Innovative and Commercially Successful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Lesson:  Patents Help, But Do Not Provide All the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Lesson: You Can Obtain Information about a Prototype from a Model.  (Is This Cheating?)  </vt:lpstr>
      <vt:lpstr>PowerPoint Presentation</vt:lpstr>
      <vt:lpstr>PowerPoint Presentation</vt:lpstr>
      <vt:lpstr>PowerPoint Presentation</vt:lpstr>
      <vt:lpstr>PowerPoint Presentation</vt:lpstr>
      <vt:lpstr>Lesson: Wooden Cars Employed Trusses </vt:lpstr>
      <vt:lpstr>PowerPoint Presentation</vt:lpstr>
      <vt:lpstr>PowerPoint Presentation</vt:lpstr>
      <vt:lpstr>PowerPoint Presentation</vt:lpstr>
      <vt:lpstr>PowerPoint Presentation</vt:lpstr>
      <vt:lpstr>Lesson: Ballast Car Technology Marched On</vt:lpstr>
      <vt:lpstr>PowerPoint Presentation</vt:lpstr>
      <vt:lpstr>Part II: The Modeling Process </vt:lpstr>
      <vt:lpstr>Lesson: Everything You Need Does Not Come in the Box </vt:lpstr>
      <vt:lpstr>PowerPoint Presentation</vt:lpstr>
      <vt:lpstr>PowerPoint Presentation</vt:lpstr>
      <vt:lpstr>PowerPoint Presentation</vt:lpstr>
      <vt:lpstr>Lesson: Patience, Planning, and Practice Help  </vt:lpstr>
      <vt:lpstr>PowerPoint Presentation</vt:lpstr>
      <vt:lpstr>PowerPoint Presentation</vt:lpstr>
      <vt:lpstr>Lesson: There are Many Sources for Parts and Materials, and Locating What You Need Can Be Fun </vt:lpstr>
      <vt:lpstr>PowerPoint Presentation</vt:lpstr>
      <vt:lpstr>PowerPoint Presentation</vt:lpstr>
      <vt:lpstr>Lesson: Scratch Building May Not Be Much More Difficult than Kit Building </vt:lpstr>
      <vt:lpstr>PowerPoint Presentation</vt:lpstr>
      <vt:lpstr>Lesson:  Glues Raise Sticky Issues </vt:lpstr>
      <vt:lpstr>PowerPoint Presentation</vt:lpstr>
      <vt:lpstr>PowerPoint Presentation</vt:lpstr>
      <vt:lpstr>PowerPoint Presentation</vt:lpstr>
      <vt:lpstr>Lesson: Painting is Problematic </vt:lpstr>
      <vt:lpstr>PowerPoint Presentation</vt:lpstr>
      <vt:lpstr>PowerPoint Presentation</vt:lpstr>
      <vt:lpstr>PowerPoint Presentation</vt:lpstr>
      <vt:lpstr>Lesson: Modeling is Challenging, Sometimes Frustrating, and Almost Always Fun</vt:lpstr>
      <vt:lpstr>PowerPoint Presentation</vt:lpstr>
      <vt:lpstr>Conclusion </vt:lpstr>
      <vt:lpstr>PowerPoint Presentation</vt:lpstr>
      <vt:lpstr>References and Resources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Harold Weinberg</dc:creator>
  <cp:lastModifiedBy>Harold Weinberg</cp:lastModifiedBy>
  <cp:revision>604</cp:revision>
  <cp:lastPrinted>2019-04-24T16:06:59Z</cp:lastPrinted>
  <dcterms:created xsi:type="dcterms:W3CDTF">2018-12-04T21:46:43Z</dcterms:created>
  <dcterms:modified xsi:type="dcterms:W3CDTF">2019-04-27T16:45:50Z</dcterms:modified>
</cp:coreProperties>
</file>